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93" r:id="rId3"/>
    <p:sldId id="291" r:id="rId4"/>
    <p:sldId id="270" r:id="rId5"/>
    <p:sldId id="271" r:id="rId6"/>
    <p:sldId id="292" r:id="rId7"/>
    <p:sldId id="282" r:id="rId8"/>
    <p:sldId id="317" r:id="rId9"/>
    <p:sldId id="300" r:id="rId10"/>
    <p:sldId id="326" r:id="rId11"/>
    <p:sldId id="327" r:id="rId12"/>
    <p:sldId id="328" r:id="rId13"/>
    <p:sldId id="264" r:id="rId14"/>
    <p:sldId id="290" r:id="rId15"/>
    <p:sldId id="265" r:id="rId16"/>
    <p:sldId id="266" r:id="rId17"/>
    <p:sldId id="289" r:id="rId18"/>
    <p:sldId id="277" r:id="rId19"/>
    <p:sldId id="274" r:id="rId20"/>
    <p:sldId id="319" r:id="rId21"/>
    <p:sldId id="279" r:id="rId22"/>
    <p:sldId id="321" r:id="rId23"/>
    <p:sldId id="323" r:id="rId24"/>
    <p:sldId id="322" r:id="rId25"/>
    <p:sldId id="330" r:id="rId26"/>
    <p:sldId id="325" r:id="rId27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M_EBC" initials="P" lastIdx="1" clrIdx="0">
    <p:extLst>
      <p:ext uri="{19B8F6BF-5375-455C-9EA6-DF929625EA0E}">
        <p15:presenceInfo xmlns:p15="http://schemas.microsoft.com/office/powerpoint/2012/main" userId="PCM_EB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25,3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E1-49DD-8C2A-691C340821C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9,7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E1-49DD-8C2A-691C340821C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34,7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E1-49DD-8C2A-691C340821C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23,0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E1-49DD-8C2A-691C340821C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7,1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E1-49DD-8C2A-691C340821C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7,2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8E1-49DD-8C2A-691C340821C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43.6</c:v>
                </c:pt>
                <c:pt idx="1">
                  <c:v>19.600000000000001</c:v>
                </c:pt>
                <c:pt idx="2">
                  <c:v>36.74</c:v>
                </c:pt>
                <c:pt idx="3">
                  <c:v>39.4</c:v>
                </c:pt>
                <c:pt idx="4">
                  <c:v>7.3</c:v>
                </c:pt>
                <c:pt idx="5">
                  <c:v>20.6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698"/>
          <c:y val="0.15680321910475001"/>
          <c:w val="0.35367851470131201"/>
          <c:h val="0.5327759772977696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99664229426116"/>
          <c:y val="1.8852260990998047E-2"/>
          <c:w val="0.60417717638017443"/>
          <c:h val="0.83171165541035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8190707822363E-16"/>
                  <c:y val="-8.34415853727909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52-43B1-B214-2326AFCE31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</c:v>
                </c:pt>
                <c:pt idx="1">
                  <c:v>15</c:v>
                </c:pt>
                <c:pt idx="2">
                  <c:v>36</c:v>
                </c:pt>
                <c:pt idx="3">
                  <c:v>5</c:v>
                </c:pt>
                <c:pt idx="4">
                  <c:v>6</c:v>
                </c:pt>
                <c:pt idx="5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52-43B1-B214-2326AFCE3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8168000"/>
        <c:axId val="268169960"/>
      </c:barChart>
      <c:catAx>
        <c:axId val="268168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8169960"/>
        <c:crosses val="autoZero"/>
        <c:auto val="1"/>
        <c:lblAlgn val="ctr"/>
        <c:lblOffset val="100"/>
        <c:noMultiLvlLbl val="0"/>
      </c:catAx>
      <c:valAx>
        <c:axId val="268169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8168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17305568385745176"/>
          <c:y val="2.581892832545161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7.9484589377604373E-3"/>
                  <c:y val="-0.223153492703583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1.0597945250347249E-2"/>
                  <c:y val="-0.17581790334221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2.1195890500694498E-2"/>
                  <c:y val="-0.17919901686802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7.9484589377604373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1.5896917875520875E-2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2.3845376813281118E-2"/>
                  <c:y val="-8.7908951671108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213</c:v>
                </c:pt>
                <c:pt idx="1">
                  <c:v>104</c:v>
                </c:pt>
                <c:pt idx="2">
                  <c:v>129</c:v>
                </c:pt>
                <c:pt idx="3">
                  <c:v>47</c:v>
                </c:pt>
                <c:pt idx="4" formatCode="General">
                  <c:v>64</c:v>
                </c:pt>
                <c:pt idx="5" formatCode="General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71206368"/>
        <c:axId val="271209112"/>
        <c:axId val="0"/>
      </c:bar3DChart>
      <c:catAx>
        <c:axId val="27120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1209112"/>
        <c:crosses val="autoZero"/>
        <c:auto val="1"/>
        <c:lblAlgn val="ctr"/>
        <c:lblOffset val="100"/>
        <c:noMultiLvlLbl val="0"/>
      </c:catAx>
      <c:valAx>
        <c:axId val="271209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1206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-1.7709621282279741E-3"/>
                  <c:y val="1.63525630420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2679</c:v>
                </c:pt>
                <c:pt idx="1">
                  <c:v>1868</c:v>
                </c:pt>
                <c:pt idx="2">
                  <c:v>1704</c:v>
                </c:pt>
                <c:pt idx="3">
                  <c:v>890</c:v>
                </c:pt>
                <c:pt idx="4" formatCode="General">
                  <c:v>811</c:v>
                </c:pt>
                <c:pt idx="5" formatCode="General">
                  <c:v>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71205192"/>
        <c:axId val="271205584"/>
      </c:barChart>
      <c:catAx>
        <c:axId val="271205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1205584"/>
        <c:crosses val="autoZero"/>
        <c:auto val="1"/>
        <c:lblAlgn val="ctr"/>
        <c:lblOffset val="100"/>
        <c:noMultiLvlLbl val="0"/>
      </c:catAx>
      <c:valAx>
        <c:axId val="271205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1205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181594488189"/>
          <c:y val="0.18795452830004131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F0F-4CCA-AD50-3479A6D946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F0F-4CCA-AD50-3479A6D946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F0F-4CCA-AD50-3479A6D946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F0F-4CCA-AD50-3479A6D946C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Техническая направленность</c:v>
                </c:pt>
                <c:pt idx="1">
                  <c:v>Естественнонаучная направленность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0F-4CCA-AD50-3479A6D946C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329771650617495"/>
          <c:y val="0.1348119264533367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Учебные объединения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C34-4233-A127-23B54B133F8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C34-4233-A127-23B54B133F8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C34-4233-A127-23B54B133F8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C34-4233-A127-23B54B133F8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естественнонаучной направленности</c:v>
                </c:pt>
                <c:pt idx="1">
                  <c:v>туристско-краеведческой направленности</c:v>
                </c:pt>
                <c:pt idx="2">
                  <c:v>социально-гуманитарной направленности</c:v>
                </c:pt>
                <c:pt idx="3">
                  <c:v>художественной направленности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6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C34-4233-A127-23B54B133F8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838615494293868"/>
          <c:y val="0.20995799653947239"/>
          <c:w val="0.3909033253755374"/>
          <c:h val="0.6815939334887131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softEdge rad="3175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8-30T17:29:43.661" idx="1">
    <p:pos x="7680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7103-A4E8-4EEB-9F5D-13B9BE3486B3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F359-15E8-4ECF-A4DC-57E941D8C5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13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D6F03-222E-4D7C-A72B-7C1B9B9D9755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A218-148C-4D61-ACB0-F41EAB16C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6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2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9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16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88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431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4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68F9F-2155-46DD-8EA4-907F9F9E4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0291DF-8FBC-4BE5-B361-F01A77D7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5EC2C9-5FE1-4AD7-816D-3D7F150E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064DDC-E1C9-41EA-A978-B2C77E5E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50A084-5669-41C6-98DA-ACB49E34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2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2E124-A56F-4BBB-9FA9-ECADF8ED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5A75D2-ED5C-43C6-8C00-574F52A9F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BDA2C3-DF32-438B-8E3C-C9DBF244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EFC604-5204-4E38-AFF5-52FF87E6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A45B8F-9CCA-45F6-AE79-919F781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6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0C21AED-37FD-4570-837A-2B8819F53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A72C62-ACCD-408B-AA6B-0B0CBD238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29870-8123-417C-986C-6C35628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3DEA67-3F89-405C-9213-2AE30E65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23D2BF-35A9-4D3A-A770-160BA3D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3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6FBF7-BA9A-440A-A66B-6DC3327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89E9A5-E451-4922-A85C-A44E65F2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45BFB-4319-497E-B677-EA77546C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0D492-F4B7-4471-9868-E9D7490D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108826-81F9-4985-99D0-54F32F9B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8D00A-480F-4071-A539-4DC701B2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29782F-836E-4B0E-A088-C44F207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47130A-8030-4F52-BE8D-DADA7349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1832A3-8260-48D0-8FDC-CC86632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ABFA45-40C2-44E9-BD87-3932770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2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120AB-8CCF-4F50-AB52-902B3E44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320B50-52E7-4C72-B060-28012165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C3C5CC-6444-4FBB-99D8-21193E37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1C550F-D53B-48F3-BABE-4034E15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B5A1F7-05E1-4BC5-BB50-3221CE80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E20721-B5DA-4D43-A5E1-197B8257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3EB19-54B1-4D6D-8F49-BBE1A4D7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2685B5-026F-43F2-9E87-9BBED7981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D81F02-8550-4CB3-8872-C0BBF8B52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10795C-B010-45C8-84F4-DB4648ED7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FDE8610-3811-413A-B179-014AB237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424228-FB34-4253-B99B-61F18AE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CDBD96-096B-4F50-8838-25416F29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95806C-40E6-407E-88C8-2E5958C4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9EEFC-91DF-4ECB-815C-0F147B2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740242-B136-484A-BEF9-8C54E882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5A67B-35FE-4280-8DCC-2ED0028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80186E-B38F-4CF6-9A1B-29CBC0FF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F70CF82-250C-4313-9D30-CEA56333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6706F8-F007-452C-90F8-6C36232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5B7BEF-7B8A-4517-BB88-986D526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FB2CC-2AD3-4316-A79B-DDB3186A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1EB7BB-AB3F-4D81-9C16-275599DB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8740F1-E558-4AAB-A56B-7A27A644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70A11B-31B1-4339-BFA5-3CEE17A1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ACFE00-8A31-487E-A710-96C0BFB1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4106BA-09C1-4EDA-82B0-B65770D5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6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BF74C-3765-43D5-B34F-C1708500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625F8B-DF4F-424B-910E-9195DF511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768043-FC95-4297-8EC7-2C4384CB0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32356C-8EA7-4CBE-8B99-B9714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C21017-6A9B-4AA9-B991-B8AA924B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8D6B45-5A9C-4C0E-AD23-F7DC4FB0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26AEF-93EB-4416-BB84-05EC9367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35C8EE-4693-4355-B46A-F4AC89EA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57A35F-908A-4D53-8CCE-4E9DB2F1D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B295-1424-411E-A0BA-0668C11F3391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1FF99-49B3-4846-8C74-B2446A0EE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F0D1C1-3C1D-4AAB-A76C-2C12429FB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6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.jpeg"/><Relationship Id="rId7" Type="http://schemas.openxmlformats.org/officeDocument/2006/relationships/image" Target="../media/image6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gif"/><Relationship Id="rId5" Type="http://schemas.openxmlformats.org/officeDocument/2006/relationships/image" Target="../media/image58.gif"/><Relationship Id="rId4" Type="http://schemas.openxmlformats.org/officeDocument/2006/relationships/image" Target="../media/image57.gif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69.png"/><Relationship Id="rId3" Type="http://schemas.openxmlformats.org/officeDocument/2006/relationships/chart" Target="../charts/chart5.xml"/><Relationship Id="rId7" Type="http://schemas.openxmlformats.org/officeDocument/2006/relationships/image" Target="../media/image64.jpe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eg"/><Relationship Id="rId11" Type="http://schemas.openxmlformats.org/officeDocument/2006/relationships/image" Target="../media/image68.png"/><Relationship Id="rId5" Type="http://schemas.openxmlformats.org/officeDocument/2006/relationships/image" Target="../media/image62.jpeg"/><Relationship Id="rId10" Type="http://schemas.openxmlformats.org/officeDocument/2006/relationships/image" Target="../media/image67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chart" Target="../charts/chart6.xml"/><Relationship Id="rId4" Type="http://schemas.openxmlformats.org/officeDocument/2006/relationships/image" Target="../media/image7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8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7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odarennye-deti.crm.eduru.ru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89.gif"/><Relationship Id="rId4" Type="http://schemas.openxmlformats.org/officeDocument/2006/relationships/image" Target="../media/image85.png"/><Relationship Id="rId9" Type="http://schemas.openxmlformats.org/officeDocument/2006/relationships/image" Target="../media/image8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18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17" Type="http://schemas.openxmlformats.org/officeDocument/2006/relationships/image" Target="../media/image22.png"/><Relationship Id="rId2" Type="http://schemas.openxmlformats.org/officeDocument/2006/relationships/image" Target="../media/image1.jpeg"/><Relationship Id="rId16" Type="http://schemas.microsoft.com/office/2007/relationships/hdphoto" Target="../media/hdphoto3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microsoft.com/office/2007/relationships/hdphoto" Target="../media/hdphoto1.wdp"/><Relationship Id="rId5" Type="http://schemas.openxmlformats.org/officeDocument/2006/relationships/image" Target="../media/image14.png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chart" Target="../charts/chart2.xml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ddyt.ru/" TargetMode="External"/><Relationship Id="rId13" Type="http://schemas.openxmlformats.org/officeDocument/2006/relationships/hyperlink" Target="http://alieparusa.com.ru/" TargetMode="External"/><Relationship Id="rId3" Type="http://schemas.openxmlformats.org/officeDocument/2006/relationships/image" Target="../media/image24.png"/><Relationship Id="rId7" Type="http://schemas.openxmlformats.org/officeDocument/2006/relationships/hyperlink" Target="&#1056;&#1077;&#1089;&#1091;&#1088;&#1089;&#1085;&#1099;&#1077;%20&#1094;&#1077;&#1085;&#1090;&#1088;&#1099;%2010.12.15.&#8470;1282.pdf" TargetMode="External"/><Relationship Id="rId12" Type="http://schemas.openxmlformats.org/officeDocument/2006/relationships/hyperlink" Target="http://sokol.com.ru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kult.rk.gov.ru/" TargetMode="External"/><Relationship Id="rId11" Type="http://schemas.openxmlformats.org/officeDocument/2006/relationships/hyperlink" Target="https://crimuntur.ru/" TargetMode="External"/><Relationship Id="rId5" Type="http://schemas.openxmlformats.org/officeDocument/2006/relationships/image" Target="../media/image26.png"/><Relationship Id="rId10" Type="http://schemas.openxmlformats.org/officeDocument/2006/relationships/hyperlink" Target="https://&#1101;&#1082;&#1086;&#1073;&#1080;&#1086;&#1094;&#1077;&#1085;&#1090;&#1088;-&#1082;&#1088;&#1099;&#1084;.&#1088;&#1092;/" TargetMode="External"/><Relationship Id="rId4" Type="http://schemas.openxmlformats.org/officeDocument/2006/relationships/image" Target="../media/image25.png"/><Relationship Id="rId9" Type="http://schemas.openxmlformats.org/officeDocument/2006/relationships/hyperlink" Target="http://crimea-man.ru/" TargetMode="External"/><Relationship Id="rId14" Type="http://schemas.openxmlformats.org/officeDocument/2006/relationships/hyperlink" Target="https://doc-fortu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34.jpeg"/><Relationship Id="rId4" Type="http://schemas.openxmlformats.org/officeDocument/2006/relationships/hyperlink" Target="https://&#1088;82.&#1085;&#1072;&#1074;&#1080;&#1075;&#1072;&#1090;&#1086;&#1088;.&#1076;&#1077;&#1090;&#1080;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hyperlink" Target="https://vk.com/p82navigator" TargetMode="External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4E53A-A604-4B57-B977-1C4EC1B03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977" y="2430739"/>
            <a:ext cx="9420046" cy="1996521"/>
          </a:xfrm>
        </p:spPr>
        <p:txBody>
          <a:bodyPr>
            <a:normAutofit fontScale="90000"/>
          </a:bodyPr>
          <a:lstStyle/>
          <a:p>
            <a:r>
              <a:rPr lang="ru-RU" sz="4800"/>
              <a:t>Информационная кампания </a:t>
            </a:r>
            <a:br>
              <a:rPr lang="ru-RU" sz="4800" dirty="0"/>
            </a:br>
            <a:r>
              <a:rPr lang="ru-RU" sz="4800" dirty="0"/>
              <a:t>о реализации</a:t>
            </a:r>
            <a:br>
              <a:rPr lang="ru-RU" sz="4800" dirty="0"/>
            </a:br>
            <a:r>
              <a:rPr lang="ru-RU" sz="4800" dirty="0"/>
              <a:t> дополнительного образования детей в Республике Крым и муниципальном образовании городской округ Керчь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155912" y="1960222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200866" y="5762454"/>
            <a:ext cx="4343399" cy="8309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144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 педагога, </a:t>
            </a:r>
          </a:p>
          <a:p>
            <a:pPr algn="ctr"/>
            <a:r>
              <a:rPr lang="ru-RU" sz="2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9 482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155912" y="3165355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4 822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42942" y="3155733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2 149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567543" y="-8253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606070" cy="161631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4A0A6A5-35D3-8967-36C1-A91F209FCB97}"/>
              </a:ext>
            </a:extLst>
          </p:cNvPr>
          <p:cNvSpPr/>
          <p:nvPr/>
        </p:nvSpPr>
        <p:spPr>
          <a:xfrm>
            <a:off x="155912" y="4448075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2 222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2CE22C-FFC0-3FAA-73C1-3BF868070719}"/>
              </a:ext>
            </a:extLst>
          </p:cNvPr>
          <p:cNvSpPr/>
          <p:nvPr/>
        </p:nvSpPr>
        <p:spPr>
          <a:xfrm>
            <a:off x="2242942" y="4425944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Техническая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2 282</a:t>
            </a:r>
          </a:p>
          <a:p>
            <a:pPr algn="ctr"/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0CEFF2-0273-6BCF-10B3-DEFEDE833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8225" y="1824180"/>
            <a:ext cx="7086600" cy="7941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B05F02-794C-3C5E-B7BD-62C8135F3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5764" y="2846581"/>
            <a:ext cx="2331522" cy="743776"/>
          </a:xfrm>
          <a:prstGeom prst="rect">
            <a:avLst/>
          </a:prstGeom>
        </p:spPr>
      </p:pic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id="{646CD25B-7D4D-4CCD-B086-4DDE1A7FD8FD}"/>
              </a:ext>
            </a:extLst>
          </p:cNvPr>
          <p:cNvSpPr/>
          <p:nvPr/>
        </p:nvSpPr>
        <p:spPr>
          <a:xfrm>
            <a:off x="5071143" y="3492945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ресурсам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id="{6E5659DE-79F3-A666-9F1B-641686B88D13}"/>
              </a:ext>
            </a:extLst>
          </p:cNvPr>
          <p:cNvSpPr/>
          <p:nvPr/>
        </p:nvSpPr>
        <p:spPr>
          <a:xfrm>
            <a:off x="4620045" y="4284735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реализации дополнительных общеобразовательных программ в сетевой форме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магнитный диск 8">
            <a:extLst>
              <a:ext uri="{FF2B5EF4-FFF2-40B4-BE49-F238E27FC236}">
                <a16:creationId xmlns:a16="http://schemas.microsoft.com/office/drawing/2014/main" id="{F84096DD-BA42-E9BE-3042-BA10BD8B72F8}"/>
              </a:ext>
            </a:extLst>
          </p:cNvPr>
          <p:cNvSpPr/>
          <p:nvPr/>
        </p:nvSpPr>
        <p:spPr>
          <a:xfrm>
            <a:off x="4544265" y="5247637"/>
            <a:ext cx="3175514" cy="74943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профессионального мастерства кадров системы ДО Республики Крым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8992426" y="3541651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магнитный диск 12">
            <a:extLst>
              <a:ext uri="{FF2B5EF4-FFF2-40B4-BE49-F238E27FC236}">
                <a16:creationId xmlns:a16="http://schemas.microsoft.com/office/drawing/2014/main" id="{636A42B0-1E90-5F82-33D6-68483C6DB2F7}"/>
              </a:ext>
            </a:extLst>
          </p:cNvPr>
          <p:cNvSpPr/>
          <p:nvPr/>
        </p:nvSpPr>
        <p:spPr>
          <a:xfrm>
            <a:off x="7995623" y="4568230"/>
            <a:ext cx="4196377" cy="110668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моделей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одаренных детей из сельской местности, детей, оказавшихся в трудной жизненной ситуации</a:t>
            </a: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id="{0E7642B2-15E5-C734-A25E-B4DC5BBD898F}"/>
              </a:ext>
            </a:extLst>
          </p:cNvPr>
          <p:cNvSpPr/>
          <p:nvPr/>
        </p:nvSpPr>
        <p:spPr>
          <a:xfrm>
            <a:off x="8191501" y="5719040"/>
            <a:ext cx="4000500" cy="5816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дополнительного образования в Республике Крым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магнитный диск 15">
            <a:extLst>
              <a:ext uri="{FF2B5EF4-FFF2-40B4-BE49-F238E27FC236}">
                <a16:creationId xmlns:a16="http://schemas.microsoft.com/office/drawing/2014/main" id="{995A5A7C-EC74-4859-D0A3-5813C1F7AA2A}"/>
              </a:ext>
            </a:extLst>
          </p:cNvPr>
          <p:cNvSpPr/>
          <p:nvPr/>
        </p:nvSpPr>
        <p:spPr>
          <a:xfrm>
            <a:off x="4544265" y="6189346"/>
            <a:ext cx="3608708" cy="515141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масштабирование лучших региональных практик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A089F1-68BE-842D-5A64-D69B3A84B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1956" y="2775740"/>
            <a:ext cx="695449" cy="6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8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22" y="-58815"/>
            <a:ext cx="1555524" cy="16163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78293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Всероссийские мероприятия - 23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мероприятия- 37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0716872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конкурсы по направленностям: художественная – 29; </a:t>
            </a:r>
            <a:br>
              <a:rPr lang="ru-RU" sz="2000" b="1" dirty="0"/>
            </a:br>
            <a:r>
              <a:rPr lang="ru-RU" sz="2000" b="1" dirty="0"/>
              <a:t>социально-гуманитарная – 28; спортивно-техническая – 12.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373045" y="1843422"/>
            <a:ext cx="5117880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исследовательских проектов «Без срока давности»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Всероссийский конкурс сочинений «Без срока давности»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юных инспекторов движения «Безопасное колесо»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Большой Всероссийский фестиваль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детский фестиваль народной культуры «Наследники традиций»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фестиваль школьных хоров «Поют дети России»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 Всероссийская акция «Я – гражданин России»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Всероссийский конкурс творческих, проектных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и исследовательских работ, обучающихся «#Вместе Ярче»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5D7593-C735-4571-4002-2F6D88033F18}"/>
              </a:ext>
            </a:extLst>
          </p:cNvPr>
          <p:cNvSpPr/>
          <p:nvPr/>
        </p:nvSpPr>
        <p:spPr>
          <a:xfrm>
            <a:off x="5902498" y="1870755"/>
            <a:ext cx="5029568" cy="415116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«Ассамблея-2025» Крымской малой академии искусств и народных ремёсел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конкурс-фестиваль детского творчества «Крым в сердце моём»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фестиваль-конкурс «Крымский вальс»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литературно-поэтический конкурс «Диалог с классиком»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Республиканский конкурс детского творчества по безопасности дорожного движения «Дорога глазами детей»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Открытый фестиваль-конкурс детских фольклорных коллективов «КРЫМСКИЙ ТЕРЕМ»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Выставка-конкурс декоративно-прикладного творчества и изобразительного искусства «Пасхальная Ассамблея» </a:t>
            </a:r>
          </a:p>
        </p:txBody>
      </p:sp>
    </p:spTree>
    <p:extLst>
      <p:ext uri="{BB962C8B-B14F-4D97-AF65-F5344CB8AC3E}">
        <p14:creationId xmlns:p14="http://schemas.microsoft.com/office/powerpoint/2010/main" val="322818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«Дворец детского и юношеского творчества»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645920"/>
            <a:ext cx="10720635" cy="1563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«ДДЮТ» - ресурсный центр по художественному и социально-гуманитарному направленностям, инклюзивного образования, развития деятельности ученического самоуправления, </a:t>
            </a:r>
          </a:p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профилактике детского дорожно-транспортного травматизма и развития отрядов юных инспекторов движения, координации функционирования Целевой модели развития региональной системы дополнительного образования детей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BF101D-9957-D5EA-DD17-E4458182DF8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57" y="3560678"/>
            <a:ext cx="1807764" cy="165519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7259" y="5293955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ГБОУ ДО 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«ДДЮТ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D71EE8-E388-335A-3624-56D94AF689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513" y="3560678"/>
            <a:ext cx="2066308" cy="16551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3041582" y="5121359"/>
            <a:ext cx="2492943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ГБОУ ДО РК «ДДЮТ»                    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2FC706-A183-A58B-B6D0-D34C32C2D3C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25" y="3609575"/>
            <a:ext cx="1854638" cy="1619353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075" y="3617665"/>
            <a:ext cx="1857676" cy="16762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755904" y="5077934"/>
            <a:ext cx="2733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«ДДЮТ»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845617" y="5293956"/>
            <a:ext cx="244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ГБОУ ДО РК «ДДЮТ» 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0"/>
            <a:ext cx="1555524" cy="16163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8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73313" y="4447273"/>
            <a:ext cx="461459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296 </a:t>
            </a:r>
            <a:r>
              <a:rPr lang="ru-RU" sz="1400" dirty="0"/>
              <a:t>программ дополнительного образования реализуются на базе учреждения:</a:t>
            </a:r>
          </a:p>
          <a:p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 обучающихся - </a:t>
            </a:r>
            <a:r>
              <a:rPr lang="ru-RU" sz="1200" b="1" dirty="0">
                <a:solidFill>
                  <a:srgbClr val="FF0000"/>
                </a:solidFill>
              </a:rPr>
              <a:t>5 246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количество учебных групп-  </a:t>
            </a:r>
            <a:r>
              <a:rPr lang="ru-RU" sz="1200" b="1" dirty="0">
                <a:solidFill>
                  <a:srgbClr val="FF0000"/>
                </a:solidFill>
              </a:rPr>
              <a:t>303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Образовательная организация реализует программы дополнительного образования для детей с ОВЗ </a:t>
            </a:r>
          </a:p>
          <a:p>
            <a:r>
              <a:rPr lang="ru-RU" sz="1200" dirty="0"/>
              <a:t>     и детей - инвалидов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всего педагогов - </a:t>
            </a:r>
            <a:r>
              <a:rPr lang="ru-RU" sz="1200" b="1" dirty="0">
                <a:solidFill>
                  <a:srgbClr val="FF0000"/>
                </a:solidFill>
              </a:rPr>
              <a:t>60</a:t>
            </a:r>
            <a:r>
              <a:rPr lang="ru-RU" sz="1200" dirty="0"/>
              <a:t>, из них :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высшая категория - </a:t>
            </a:r>
            <a:r>
              <a:rPr lang="ru-RU" sz="1200" b="1" dirty="0">
                <a:solidFill>
                  <a:srgbClr val="FF0000"/>
                </a:solidFill>
              </a:rPr>
              <a:t>35</a:t>
            </a:r>
          </a:p>
          <a:p>
            <a:pPr marL="171450" indent="-171450">
              <a:buFontTx/>
              <a:buChar char="-"/>
            </a:pPr>
            <a:r>
              <a:rPr lang="ru-RU" sz="1200" dirty="0"/>
              <a:t>первая категория  - </a:t>
            </a:r>
            <a:r>
              <a:rPr lang="ru-RU" sz="1200" b="1" dirty="0">
                <a:solidFill>
                  <a:srgbClr val="FF0000"/>
                </a:solidFill>
              </a:rPr>
              <a:t>16</a:t>
            </a:r>
          </a:p>
          <a:p>
            <a:endParaRPr lang="ru-RU" sz="1200" dirty="0"/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latin typeface="Calibri"/>
                <a:ea typeface="DejaVu Sans"/>
              </a:rPr>
              <a:t>ДОЛЯ ДЕТЕЙ, ОХВАЧЕННЫХ ДОД, </a:t>
            </a:r>
            <a:br>
              <a:rPr lang="ru-RU" sz="1400" b="1" strike="noStrike" spc="-1" dirty="0">
                <a:latin typeface="Calibri"/>
                <a:ea typeface="DejaVu Sans"/>
              </a:rPr>
            </a:br>
            <a:r>
              <a:rPr lang="ru-RU" sz="1400" b="1" strike="noStrike" spc="-1" dirty="0">
                <a:latin typeface="Calibri"/>
                <a:ea typeface="DejaVu Sans"/>
              </a:rPr>
              <a:t>В РАЗРЕЗЕ НАПРАВЛЕННОСТЕЙ (%)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DA1908A-A9C7-42BE-8FD3-AE037FF084DF}"/>
              </a:ext>
            </a:extLst>
          </p:cNvPr>
          <p:cNvSpPr txBox="1"/>
          <p:nvPr/>
        </p:nvSpPr>
        <p:spPr>
          <a:xfrm>
            <a:off x="1559032" y="842543"/>
            <a:ext cx="2340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093621" y="2252729"/>
            <a:ext cx="2477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начального технического  моделирования, научно-технического творчества и технических видов спорта </a:t>
            </a:r>
            <a:endParaRPr lang="ru-RU" sz="1400" dirty="0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119777" y="3322715"/>
            <a:ext cx="23624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информационных технологий</a:t>
            </a:r>
            <a:endParaRPr lang="ru-RU" sz="14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179992" y="4236913"/>
            <a:ext cx="18640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Физико-математический отдел</a:t>
            </a:r>
            <a:endParaRPr lang="ru-RU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175522" y="5269320"/>
            <a:ext cx="2343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Отдел интеллектуального творчества</a:t>
            </a:r>
            <a:endParaRPr lang="ru-RU" sz="14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9529DAB-5C32-4602-8C6A-B88474BC2713}"/>
              </a:ext>
            </a:extLst>
          </p:cNvPr>
          <p:cNvSpPr txBox="1"/>
          <p:nvPr/>
        </p:nvSpPr>
        <p:spPr>
          <a:xfrm>
            <a:off x="9955483" y="5179332"/>
            <a:ext cx="2572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Центр дистанционного образования</a:t>
            </a:r>
            <a:endParaRPr lang="ru-RU" sz="14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886707" y="4196872"/>
            <a:ext cx="2158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Мобильный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  <a:endParaRPr lang="ru-RU" sz="14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848632" y="3356781"/>
            <a:ext cx="1803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Детский технопарк «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</a:rPr>
              <a:t>Кванториум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(структурное подразделение)</a:t>
            </a:r>
            <a:endParaRPr lang="ru-RU" sz="14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86706" y="2308376"/>
            <a:ext cx="2196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Юношеская астрономическая обсерватория</a:t>
            </a:r>
            <a:endParaRPr lang="ru-RU" sz="1400" dirty="0"/>
          </a:p>
        </p:txBody>
      </p:sp>
      <p:sp>
        <p:nvSpPr>
          <p:cNvPr id="115" name="CustomShape 8">
            <a:extLst>
              <a:ext uri="{FF2B5EF4-FFF2-40B4-BE49-F238E27FC236}">
                <a16:creationId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443381" y="1536483"/>
            <a:ext cx="4023601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>
                <a:latin typeface="Calibri"/>
              </a:rPr>
              <a:t>ОТДЕЛЫ УЧРЕЖДЕНИЯ И СТРУКТУРНЫЕ ПОДРАЗДЕЛЕНИЯ</a:t>
            </a:r>
            <a:endParaRPr lang="ru-RU" sz="1400" b="0" strike="noStrike" spc="-1" dirty="0">
              <a:latin typeface="Arial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357916" y="2046425"/>
          <a:ext cx="4743617" cy="2428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370" y="2388929"/>
            <a:ext cx="822947" cy="8284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072" y="2347262"/>
            <a:ext cx="890829" cy="8908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81" y="5136717"/>
            <a:ext cx="785714" cy="7857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875" y="4236913"/>
            <a:ext cx="742902" cy="7429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87" y="3371970"/>
            <a:ext cx="797878" cy="7978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8003" y="3422280"/>
            <a:ext cx="849294" cy="8021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74" y="5233742"/>
            <a:ext cx="784923" cy="7849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43358" y="4308296"/>
            <a:ext cx="872543" cy="87103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786" y="7487"/>
            <a:ext cx="2292214" cy="7945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1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Государственное бюджетное образовательное учреждение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дополнительного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«МАЛАЯ АКАДЕМИЯ НАУК «ИСКАТЕЛЬ»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8199" y="2480267"/>
            <a:ext cx="4203357" cy="32488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исследовательских и проектных работ учащихся «Юность. Наука. Культура.»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 исследовательских работ учащихся «Научный потенциал - </a:t>
            </a:r>
            <a:r>
              <a:rPr lang="en-US" sz="1400" dirty="0">
                <a:solidFill>
                  <a:schemeClr val="tx1"/>
                </a:solidFill>
              </a:rPr>
              <a:t>XXI</a:t>
            </a:r>
            <a:r>
              <a:rPr lang="ru-RU" sz="1400" dirty="0">
                <a:solidFill>
                  <a:schemeClr val="tx1"/>
                </a:solidFill>
              </a:rPr>
              <a:t> век»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Всероссийская Конференция «Юные техники и изобретатели» в Государственной Думе Федерального Собрания Российской Федерации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53881" y="2478115"/>
            <a:ext cx="4499919" cy="322410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конкурс-защита научно-исследовательских работ МАН «Искатель»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«Мы – гордость Крыма!»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исследовательских работ и проектов учащихся младшего школьного возраста «Я – исследователь» (1-4 класс)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исследовательских работ и проектов учащихся среднего школьного возраста «Шаг в науку»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Крымский форум талантливых и одаренных детей «Интеллектуальный Старт-ап»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юных техников и изобретателей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Межрегиональный фестиваль «Техно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2858530" cy="56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- 34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70574" y="1623936"/>
            <a:ext cx="2916194" cy="569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- 46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47655" y="5904778"/>
            <a:ext cx="8903869" cy="749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техническая – 23, научно-исследовательская - 15, детский технопарк «</a:t>
            </a:r>
            <a:r>
              <a:rPr lang="ru-RU" sz="1400" dirty="0" err="1"/>
              <a:t>Кванториум</a:t>
            </a:r>
            <a:r>
              <a:rPr lang="ru-RU" sz="1400" dirty="0"/>
              <a:t>» - 8</a:t>
            </a:r>
          </a:p>
        </p:txBody>
      </p:sp>
    </p:spTree>
    <p:extLst>
      <p:ext uri="{BB962C8B-B14F-4D97-AF65-F5344CB8AC3E}">
        <p14:creationId xmlns:p14="http://schemas.microsoft.com/office/powerpoint/2010/main" val="3500336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-20615"/>
            <a:ext cx="12230528" cy="6829168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81" y="1"/>
            <a:ext cx="8559113" cy="139889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в ГБОУ ДО РК «Малая академия наук «Искатель»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106" y="3055966"/>
            <a:ext cx="1658520" cy="1570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077" y="2965622"/>
            <a:ext cx="1584572" cy="15845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7894" y="4812281"/>
            <a:ext cx="2362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«Малая академия наук «Искатель»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1038" y="2976240"/>
            <a:ext cx="1744042" cy="157395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9335" y="4454324"/>
            <a:ext cx="2428253" cy="203132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 </a:t>
            </a: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8958" y="2967076"/>
            <a:ext cx="1632269" cy="16322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43261" y="4893276"/>
            <a:ext cx="33487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56092" y="4812281"/>
            <a:ext cx="2998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«Малая академия наук «Искатель»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7894" y="1398896"/>
            <a:ext cx="11225302" cy="1390333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ГБОУ ДО РК «МАН «Искатель» - ресурсный центр по технической и социально-гуманитарной направленности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(научно-исследовательская деятельность, научно-техническое творчество и технические виды спорта, сопровождение организации отдыха и оздоровления детей, включенных в программу возмещения части стоимости оплаченной туристской услуги, работа с автоматизированной информационной системой по подбору и направлению детей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в международные и Всероссийские детские центры)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63" y="0"/>
            <a:ext cx="2536665" cy="7945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" y="11546"/>
            <a:ext cx="1357295" cy="9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5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510143" y="1771135"/>
            <a:ext cx="5187876" cy="11581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8655711-4EBF-D895-E31D-3898DA4ACB0D}"/>
              </a:ext>
            </a:extLst>
          </p:cNvPr>
          <p:cNvSpPr/>
          <p:nvPr/>
        </p:nvSpPr>
        <p:spPr>
          <a:xfrm>
            <a:off x="6426103" y="2201550"/>
            <a:ext cx="4483109" cy="4364128"/>
          </a:xfrm>
          <a:prstGeom prst="roundRect">
            <a:avLst>
              <a:gd name="adj" fmla="val 19822"/>
            </a:avLst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Творческие объединения ЦДЮТК работают в муниципальных образованиях: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Алушта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Белогорск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Белогорский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Евпатория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Симферополь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Симферопольский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Судак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Феодосия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город Ялта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Черноморский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Ленинский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Раздольненский район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МО Красногвардейский район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510143" y="6101666"/>
            <a:ext cx="5678434" cy="338554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39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педагогов, </a:t>
            </a:r>
            <a:r>
              <a:rPr lang="en-US" sz="1600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2114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 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325797" y="2898502"/>
            <a:ext cx="2386087" cy="1823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Туристско-</a:t>
            </a:r>
          </a:p>
          <a:p>
            <a:pPr algn="ctr"/>
            <a:r>
              <a:rPr lang="ru-RU" dirty="0"/>
              <a:t>краеведческого</a:t>
            </a:r>
          </a:p>
          <a:p>
            <a:pPr algn="ctr"/>
            <a:r>
              <a:rPr lang="ru-RU" dirty="0"/>
              <a:t>направления</a:t>
            </a:r>
          </a:p>
          <a:p>
            <a:pPr algn="ctr"/>
            <a:r>
              <a:rPr lang="ru-RU" dirty="0"/>
              <a:t>1342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3413661" y="2888880"/>
            <a:ext cx="2386087" cy="1842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Физкультурно-</a:t>
            </a:r>
          </a:p>
          <a:p>
            <a:pPr algn="ctr"/>
            <a:r>
              <a:rPr lang="ru-RU" dirty="0"/>
              <a:t>спортивного</a:t>
            </a:r>
          </a:p>
          <a:p>
            <a:pPr algn="ctr"/>
            <a:r>
              <a:rPr lang="ru-RU" dirty="0"/>
              <a:t> направления</a:t>
            </a:r>
          </a:p>
          <a:p>
            <a:pPr algn="ctr"/>
            <a:r>
              <a:rPr lang="ru-RU" dirty="0"/>
              <a:t>772 </a:t>
            </a:r>
            <a:r>
              <a:rPr lang="ru-RU" sz="18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1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05524" y="4692494"/>
            <a:ext cx="2160530" cy="1399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Походы и экскурсии 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  - плановое количество     обучающихся, принявших участие 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походах -21503 (9%)</a:t>
            </a:r>
          </a:p>
          <a:p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экскурсиях – 82493 (36%) </a:t>
            </a:r>
          </a:p>
        </p:txBody>
      </p:sp>
    </p:spTree>
    <p:extLst>
      <p:ext uri="{BB962C8B-B14F-4D97-AF65-F5344CB8AC3E}">
        <p14:creationId xmlns:p14="http://schemas.microsoft.com/office/powerpoint/2010/main" val="1823973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2015614" y="105159"/>
            <a:ext cx="763972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tx1"/>
                </a:solidFill>
              </a:rPr>
              <a:t>«Центр детско-юношеского туризма и краеведения»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324" y="1764887"/>
            <a:ext cx="7271502" cy="503492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музейных экспозиций образовательных организаций «Без срока давности»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Всероссийская 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олимпиада по школьному краеведению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исследовательских краеведческих работ обучающихся «Отечество»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походов и экспедиций обучающихся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Всероссийский конкурс музеев общеобразовательных организаций, организаций дополнительного образования, профессиональных организаций и образовательных организаций высшего образования «Солдаты Великого Отечества»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Всероссийская олимпиада «Олимпийская команда» по направлению «Спорт» в рамках Всероссийской Большой олимпиады «Искусство – Технологии – Спорт»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спортивные соревнования (игр) школьников «Президентские состязания» и «Президентские спортивные игры» среди учащихся общеобразовательных организаций Республики Крым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самбо среди команд общеобразовательных организаций (в рамках всероссийского проекта «Самбо – в школу!») «Школьная лига самбо «Путь к успеху»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Чемпионат школьной баскетбольной лиги «КЭС-БАСКЕТ», чемпионат «</a:t>
            </a:r>
            <a:r>
              <a:rPr lang="ru-RU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Локобаскет</a:t>
            </a: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волейболу «Серебряный мяч»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шахматам «Белая ладья»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Всероссийские соревнования по футболу «Кожаный мяч»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94618" y="1811155"/>
            <a:ext cx="4472246" cy="48936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Туристско-краеведческое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патриотическая конференция учащихся «Крым – наш общий дом», посвященная 80-летию освобождения Крыма от фашистских захватчиков в 2024 году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Республиканский конкурс школьных музеев, посвященный Дню России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70-й Республиканский туристский слет обучающихся образовательных учреждений Республики Крым  в 2024 году, посвященный 90-летию ГБОУ ДО РК «ЦДЮТК»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Слет юных туристов «Крымская осень 2024», посвященный Дню народного единства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sz="1400" b="1" dirty="0">
                <a:solidFill>
                  <a:schemeClr val="accent1"/>
                </a:solidFill>
              </a:rPr>
              <a:t>Физкультурно-спортивное направление: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Республиканские соревнования по футболу среди детских общеобразовательных учреждений на «Кубок Главы Республики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Турнир по силовому многоборью на гимнастической перекладине «Русский силомер»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Первенство Республики Крым среди учащейся молодежи по шахматам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Clr>
                <a:schemeClr val="accent1"/>
              </a:buClr>
            </a:pPr>
            <a:endParaRPr lang="ru-RU" sz="1400" b="1" dirty="0">
              <a:solidFill>
                <a:schemeClr val="accent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3370" y="1408080"/>
            <a:ext cx="4314862" cy="315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94618" y="1431626"/>
            <a:ext cx="4033993" cy="291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47262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16029" y="360"/>
            <a:ext cx="12230528" cy="6857640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ГБОУ ДО РК «Центр детско-юношеского туризма и краеведения»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34810" y="1618327"/>
            <a:ext cx="10560908" cy="914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ГБОУ ДО РК «ЦДЮТК» - ресурсный центр по туристско-краеведческому и физкультурно-спортивному направлениям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06" y="2816695"/>
            <a:ext cx="1986158" cy="1986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371" y="2906676"/>
            <a:ext cx="1986158" cy="1896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36" y="2906676"/>
            <a:ext cx="1945714" cy="19457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86" y="2942467"/>
            <a:ext cx="1893045" cy="18741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0800000" flipH="1" flipV="1">
            <a:off x="606391" y="4917142"/>
            <a:ext cx="24833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9216" y="4813995"/>
            <a:ext cx="25988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H="1" flipV="1">
            <a:off x="6131293" y="4892616"/>
            <a:ext cx="2741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 </a:t>
            </a:r>
          </a:p>
          <a:p>
            <a:pPr algn="ctr"/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 flipH="1" flipV="1">
            <a:off x="9105498" y="4603141"/>
            <a:ext cx="25772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«ЦДЮТК»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92" y="14782"/>
            <a:ext cx="2536665" cy="7945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F9A65B-F31B-BDAD-7B8F-69B1FC32DE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844"/>
            <a:ext cx="1219683" cy="11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62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58798" cy="6857640"/>
          </a:xfrm>
          <a:prstGeom prst="rect">
            <a:avLst/>
          </a:prstGeom>
          <a:ln>
            <a:noFill/>
          </a:ln>
        </p:spPr>
      </p:pic>
      <p:pic>
        <p:nvPicPr>
          <p:cNvPr id="7" name="Picutre 1">
            <a:extLst>
              <a:ext uri="{FF2B5EF4-FFF2-40B4-BE49-F238E27FC236}">
                <a16:creationId xmlns:a16="http://schemas.microsoft.com/office/drawing/2014/main" id="{D82D7914-B769-4C08-8455-695F0020FD2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0" y="11676"/>
            <a:ext cx="1235676" cy="11828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10313773" y="3167390"/>
            <a:ext cx="146633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b="1" dirty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0431" y="221382"/>
            <a:ext cx="8262553" cy="126143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EDB43079-5239-488C-ACA6-95AF16086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329852"/>
              </p:ext>
            </p:extLst>
          </p:nvPr>
        </p:nvGraphicFramePr>
        <p:xfrm>
          <a:off x="6508123" y="1838037"/>
          <a:ext cx="5271988" cy="229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856735" y="1838038"/>
            <a:ext cx="5272216" cy="2297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учреждении: </a:t>
            </a:r>
          </a:p>
          <a:p>
            <a:pPr>
              <a:lnSpc>
                <a:spcPts val="1200"/>
              </a:lnSpc>
            </a:pPr>
            <a:endParaRPr lang="ru-RU" dirty="0"/>
          </a:p>
          <a:p>
            <a:r>
              <a:rPr lang="en-US" dirty="0"/>
              <a:t>-</a:t>
            </a:r>
            <a:r>
              <a:rPr lang="ru-RU" dirty="0"/>
              <a:t> Количество программ дополнительного  образования – 44;</a:t>
            </a:r>
          </a:p>
          <a:p>
            <a:r>
              <a:rPr lang="ru-RU" dirty="0"/>
              <a:t>- Количество учебных групп – 87;</a:t>
            </a:r>
          </a:p>
          <a:p>
            <a:r>
              <a:rPr lang="ru-RU" dirty="0"/>
              <a:t>- Количество педагогов – 21;</a:t>
            </a:r>
          </a:p>
          <a:p>
            <a:r>
              <a:rPr lang="ru-RU" dirty="0"/>
              <a:t>- Количество обучающихся – 1695.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4400" y="4404516"/>
            <a:ext cx="5214551" cy="22434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Учебные объединения работают </a:t>
            </a:r>
          </a:p>
          <a:p>
            <a:pPr algn="ctr"/>
            <a:r>
              <a:rPr lang="ru-RU" b="1" dirty="0"/>
              <a:t>в муниципальных образованиях:</a:t>
            </a:r>
          </a:p>
          <a:p>
            <a:r>
              <a:rPr lang="ru-RU" dirty="0"/>
              <a:t>   МО город Симферополь</a:t>
            </a:r>
          </a:p>
          <a:p>
            <a:r>
              <a:rPr lang="ru-RU" dirty="0"/>
              <a:t>   МО Симферопольский район</a:t>
            </a:r>
          </a:p>
          <a:p>
            <a:r>
              <a:rPr lang="ru-RU" dirty="0"/>
              <a:t>   МО Белогорский район</a:t>
            </a:r>
          </a:p>
          <a:p>
            <a:r>
              <a:rPr lang="ru-RU" dirty="0"/>
              <a:t>   МО город Феодосия</a:t>
            </a:r>
          </a:p>
          <a:p>
            <a:r>
              <a:rPr lang="ru-RU" dirty="0"/>
              <a:t>   МО город Саки</a:t>
            </a:r>
          </a:p>
          <a:p>
            <a:r>
              <a:rPr lang="ru-RU" dirty="0"/>
              <a:t>   МО Красногвардейский район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8123" y="4404515"/>
            <a:ext cx="5362601" cy="2243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Сетевые партнеры: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институт им. С.И. Георгиевского</a:t>
            </a:r>
            <a:r>
              <a:rPr lang="ru-RU" dirty="0">
                <a:solidFill>
                  <a:schemeClr val="bg1"/>
                </a:solidFill>
              </a:rPr>
              <a:t>      ФГАОУ ВО «КФУ им. В.И. Вернадского»;</a:t>
            </a:r>
            <a:endParaRPr lang="ru-RU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Институт «Агротехнологическая академия» </a:t>
            </a:r>
            <a:r>
              <a:rPr lang="ru-RU" dirty="0">
                <a:solidFill>
                  <a:schemeClr val="bg1"/>
                </a:solidFill>
              </a:rPr>
              <a:t>ФГАОУ ВО «КФУ им. В.И. Вернадского»;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ФГБУН «Научно-исследовательский институт сельского хозяйства Крыма</a:t>
            </a:r>
            <a:r>
              <a:rPr lang="ru-RU" dirty="0">
                <a:solidFill>
                  <a:schemeClr val="bg1"/>
                </a:solidFill>
              </a:rPr>
              <a:t>»</a:t>
            </a:r>
            <a:r>
              <a:rPr lang="ru-RU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013" y="-18482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24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593" y="181850"/>
            <a:ext cx="11501932" cy="6019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Система дополнительного образования детей </a:t>
            </a:r>
            <a:br>
              <a:rPr lang="ru-RU" sz="2400" b="1" dirty="0"/>
            </a:br>
            <a:r>
              <a:rPr lang="ru-RU" sz="2400" b="1" dirty="0"/>
              <a:t>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1 106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(385)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(545)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(27)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(55)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(33)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858991"/>
            <a:chOff x="3732956" y="921517"/>
            <a:chExt cx="3873394" cy="858991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:a16="http://schemas.microsoft.com/office/drawing/2014/main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36,4% 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85EAD0AD-87C5-47A1-9B65-24CF9AFF221E}"/>
              </a:ext>
            </a:extLst>
          </p:cNvPr>
          <p:cNvGrpSpPr/>
          <p:nvPr/>
        </p:nvGrpSpPr>
        <p:grpSpPr>
          <a:xfrm>
            <a:off x="251877" y="863750"/>
            <a:ext cx="3857326" cy="860059"/>
            <a:chOff x="225165" y="935886"/>
            <a:chExt cx="3433152" cy="1130913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8491549-11C6-4996-AC11-39B392DB519D}"/>
                </a:ext>
              </a:extLst>
            </p:cNvPr>
            <p:cNvSpPr txBox="1"/>
            <p:nvPr/>
          </p:nvSpPr>
          <p:spPr>
            <a:xfrm>
              <a:off x="225165" y="974100"/>
              <a:ext cx="913592" cy="109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75,8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:a16="http://schemas.microsoft.com/office/drawing/2014/main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тыс.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:a16="http://schemas.microsoft.com/office/drawing/2014/main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556456"/>
              </p:ext>
            </p:extLst>
          </p:nvPr>
        </p:nvGraphicFramePr>
        <p:xfrm>
          <a:off x="-30689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220913" y="2068619"/>
            <a:ext cx="243403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 тысяч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мест дополнительного образования детей в общеобразовательных организациях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220914" y="3547637"/>
            <a:ext cx="2443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центров «Точка роста» на базе школ</a:t>
            </a: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:a16="http://schemas.microsoft.com/office/drawing/2014/main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15" y="3536680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350088" y="4247774"/>
            <a:ext cx="2642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-куб»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261786" y="5284238"/>
            <a:ext cx="2730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технопарков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стационарный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мобильный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школьных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4">
            <a:extLst>
              <a:ext uri="{FF2B5EF4-FFF2-40B4-BE49-F238E27FC236}">
                <a16:creationId xmlns:a16="http://schemas.microsoft.com/office/drawing/2014/main" id="{DFB8A06E-D540-4DB0-A339-7B91F2B4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37" y="5366596"/>
            <a:ext cx="512394" cy="5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A9529DAB-5C32-4602-8C6A-B88474BC2713}"/>
              </a:ext>
            </a:extLst>
          </p:cNvPr>
          <p:cNvSpPr txBox="1"/>
          <p:nvPr/>
        </p:nvSpPr>
        <p:spPr>
          <a:xfrm>
            <a:off x="10009207" y="4980565"/>
            <a:ext cx="257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выявления,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поддержки и развития способностей 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талантов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детей и молодежи «Импульс»</a:t>
            </a:r>
          </a:p>
        </p:txBody>
      </p:sp>
      <p:pic>
        <p:nvPicPr>
          <p:cNvPr id="107" name="Picture 6">
            <a:extLst>
              <a:ext uri="{FF2B5EF4-FFF2-40B4-BE49-F238E27FC236}">
                <a16:creationId xmlns:a16="http://schemas.microsoft.com/office/drawing/2014/main" id="{83227BE1-3504-49F8-9BB6-56C2D79C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146" y="5329490"/>
            <a:ext cx="609600" cy="5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972971" y="4211791"/>
            <a:ext cx="21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школьный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музей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934896" y="3371700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театров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:a16="http://schemas.microsoft.com/office/drawing/2014/main" id="{9D9E41AA-693F-4E0F-B62B-F3C0768DF518}"/>
              </a:ext>
            </a:extLst>
          </p:cNvPr>
          <p:cNvPicPr preferRelativeResize="0"/>
          <p:nvPr/>
        </p:nvPicPr>
        <p:blipFill>
          <a:blip r:embed="rId7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3438807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538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спортивных клубов</a:t>
            </a:r>
          </a:p>
        </p:txBody>
      </p:sp>
      <p:pic>
        <p:nvPicPr>
          <p:cNvPr id="114" name="Picture 5">
            <a:extLst>
              <a:ext uri="{FF2B5EF4-FFF2-40B4-BE49-F238E27FC236}">
                <a16:creationId xmlns:a16="http://schemas.microsoft.com/office/drawing/2014/main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64" y="4243977"/>
            <a:ext cx="744272" cy="744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2937" y="5993148"/>
            <a:ext cx="570168" cy="5646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5782" y="4243976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-8253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530144" y="205413"/>
            <a:ext cx="8256407" cy="11226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 образования Республики Крым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«ЭКОЛОГО-БИОЛОГИЧЕСКИЙ ЦЕНТР»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4069" y="2228223"/>
            <a:ext cx="531222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научно-исследовательских работ имени Д.И. Менделеева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рисунков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Экокостюмов Эколят                                      (с использованием вторичного сырья)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детского рисунка «Эколята – друзья и защитники Природы!»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экологических проектов «ЭкоПатруль»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аграриев имени К. А. Тимирязева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(международный) фестиваль «Праздник Эколят – молодых защитников природы»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конкурс юных исследователей окружающей среды им. Б. В. Всесвятского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Всероссийский фестиваль творческих открытий и инициатив «Леонардо»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Российский открытый молодёжный водный конкурс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31428" y="2228223"/>
            <a:ext cx="5138057" cy="367618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природоведческих исследовательских проектов «Первооткрыватель»                  для учащихся 1-4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научно-практическая конференция учащихся «Проблемы охраны окружающей среды»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конкурс «Исследовательский старт»                для учащихся 5-7 классов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Республиканский природоохранный конкурс «Чистый Крым»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экологическая акция                                 «Сохраним можжевельники Крыма»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</a:rPr>
              <a:t>Республиканская эколого-природоохранная акция                   «К чистым истокам»</a:t>
            </a:r>
          </a:p>
          <a:p>
            <a:pPr>
              <a:buClr>
                <a:schemeClr val="accent1"/>
              </a:buClr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4295" y="1620505"/>
            <a:ext cx="3664094" cy="4435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Всероссийские мероприятия - 14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47762" y="1641634"/>
            <a:ext cx="3783226" cy="429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Республиканские мероприятия  - 19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119" y="6083552"/>
            <a:ext cx="8903869" cy="601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Конкурсы по направленностям: эколого-природоохранные  – 13, научно-исследовательские - 6</a:t>
            </a:r>
          </a:p>
        </p:txBody>
      </p:sp>
      <p:pic>
        <p:nvPicPr>
          <p:cNvPr id="17" name="Picutre 1">
            <a:extLst>
              <a:ext uri="{FF2B5EF4-FFF2-40B4-BE49-F238E27FC236}">
                <a16:creationId xmlns:a16="http://schemas.microsoft.com/office/drawing/2014/main" id="{3F586A85-182F-40A9-B544-1C2A04021512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6563" y="-41189"/>
            <a:ext cx="1275922" cy="12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22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645" y="374946"/>
            <a:ext cx="9388490" cy="1252645"/>
          </a:xfrm>
        </p:spPr>
        <p:txBody>
          <a:bodyPr>
            <a:noAutofit/>
          </a:bodyPr>
          <a:lstStyle/>
          <a:p>
            <a:pPr algn="ctr"/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для обучения 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в ГБОУ ДО РК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«ЭКОЛОГО-БИОЛОГИЧЕСКИЙ ЦЕНТР»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E5F114-4DCF-4210-B5F6-2FE51EF6F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9" y="3449829"/>
            <a:ext cx="1805650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32" y="4044812"/>
            <a:ext cx="2577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15869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ГБОУ ДО РК «Эколого-биологический центр»</a:t>
            </a:r>
          </a:p>
        </p:txBody>
      </p:sp>
      <p:pic>
        <p:nvPicPr>
          <p:cNvPr id="9" name="Рисунок 1">
            <a:extLst>
              <a:ext uri="{FF2B5EF4-FFF2-40B4-BE49-F238E27FC236}">
                <a16:creationId xmlns:a16="http://schemas.microsoft.com/office/drawing/2014/main" id="{93C67336-4161-4FF2-9C84-AB2B72945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t="35905" r="18666" b="18678"/>
          <a:stretch>
            <a:fillRect/>
          </a:stretch>
        </p:blipFill>
        <p:spPr bwMode="auto">
          <a:xfrm>
            <a:off x="3359217" y="3449829"/>
            <a:ext cx="1645919" cy="158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>
            <a:extLst>
              <a:ext uri="{FF2B5EF4-FFF2-40B4-BE49-F238E27FC236}">
                <a16:creationId xmlns:a16="http://schemas.microsoft.com/office/drawing/2014/main" id="{BDD5D97F-C42C-44EF-BF6A-5C4A11D45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97" y="3503531"/>
            <a:ext cx="1786064" cy="164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492" y="3558005"/>
            <a:ext cx="1602304" cy="14447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3058983" y="5144571"/>
            <a:ext cx="2424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>
              <a:defRPr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32910" y="5229493"/>
            <a:ext cx="28972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РРЦ – Эколого-биологическое направление </a:t>
            </a:r>
          </a:p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Телеграмм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8497850" y="5034013"/>
            <a:ext cx="32468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ДО РК «Эколого-биологический центр»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3276" y="2184935"/>
            <a:ext cx="10684042" cy="914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ГБОУ ДО РК «ЭБЦ» - ресурсный центр по естественнонаучной направленности (эколого-биологическая и научно-исследовательская деятельность, ранняя профессиональная ориентация школьников)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Picutre 1">
            <a:extLst>
              <a:ext uri="{FF2B5EF4-FFF2-40B4-BE49-F238E27FC236}">
                <a16:creationId xmlns:a16="http://schemas.microsoft.com/office/drawing/2014/main" id="{D82D7914-B769-4C08-8455-695F0020FD2D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0" y="11675"/>
            <a:ext cx="1202724" cy="11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97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3417" y="2534422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189" y="5272271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204" y="4207383"/>
            <a:ext cx="969150" cy="94857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034" y="3161321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748438" y="3412235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1169" y="4469461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7515" y="5574512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05105" y="3698604"/>
            <a:ext cx="44927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физика;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робототехника;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биология;</a:t>
            </a:r>
          </a:p>
          <a:p>
            <a:pPr marL="342900" indent="-342900">
              <a:buFontTx/>
              <a:buChar char="-"/>
            </a:pPr>
            <a:r>
              <a:rPr lang="ru-RU" sz="1600" b="1" dirty="0">
                <a:solidFill>
                  <a:srgbClr val="1F37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астрофизика и космические исследования.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7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19" name="Заголовок 3"/>
          <p:cNvSpPr txBox="1">
            <a:spLocks/>
          </p:cNvSpPr>
          <p:nvPr/>
        </p:nvSpPr>
        <p:spPr>
          <a:xfrm>
            <a:off x="2236572" y="498652"/>
            <a:ext cx="9269627" cy="18097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</a:t>
            </a:r>
            <a:endParaRPr lang="en-US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dirty="0">
                <a:hlinkClick r:id="rId8"/>
              </a:rPr>
              <a:t>https://odarennye-deti.crm.eduru.ru</a:t>
            </a:r>
            <a:r>
              <a:rPr lang="ru-RU" sz="2400" dirty="0"/>
              <a:t> </a:t>
            </a:r>
          </a:p>
          <a:p>
            <a:endParaRPr lang="ru-RU" sz="2400" b="1" cap="all" dirty="0">
              <a:ln w="3175" cmpd="sng">
                <a:noFill/>
              </a:ln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350" y="0"/>
            <a:ext cx="2384265" cy="79456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470779" y="2019557"/>
            <a:ext cx="407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Регионального центра «Импульс»: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0056" y="3155616"/>
            <a:ext cx="965135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403715" y="3548159"/>
            <a:ext cx="1421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818" y="4400187"/>
            <a:ext cx="969150" cy="9485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405731" y="4539483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479" y="5480564"/>
            <a:ext cx="969150" cy="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65688" y="5702199"/>
            <a:ext cx="1783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738553" y="4229945"/>
            <a:ext cx="528045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«АГРОБИОЛОГИЯ»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«ГЕНЕТИКА»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ФИЗИКА»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«ЭКСПЕРИМЕНТАЛЬНАЯ РОБОТОТЕХНИКА»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«ОБЩАЯ БИОЛОГИЯ»</a:t>
            </a:r>
          </a:p>
          <a:p>
            <a:pPr marL="342900" indent="-342900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«АСТРОФИЗИКА И КОСМИЧЕСКИЕ ИССЛЕДОВАНИЯ »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56923" y="444474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«ЖИВОПИСЬ»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«ТЕАТР»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1376" y="536341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«ШАХМАТЫ»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БАСКЕТБОЛ»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ВОЛЕЙБОЛ»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«ДВИЖЕНИЕ ВВЕРХ: ФУТБОЛ»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imnazia\Pictures\photo_2024-09-25_17-12-3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851" y="2232454"/>
            <a:ext cx="1904363" cy="1904363"/>
          </a:xfrm>
          <a:prstGeom prst="rect">
            <a:avLst/>
          </a:prstGeom>
          <a:noFill/>
        </p:spPr>
      </p:pic>
      <p:pic>
        <p:nvPicPr>
          <p:cNvPr id="1027" name="Picture 3" descr="C:\Users\Gimnazia\Pictures\qr-code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082088" y="2100566"/>
            <a:ext cx="2014279" cy="2014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361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1" y="517525"/>
            <a:ext cx="1674284" cy="1117026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2084172" y="346252"/>
            <a:ext cx="9269627" cy="10895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100043" y="1676988"/>
          <a:ext cx="10222885" cy="5138574"/>
        </p:xfrm>
        <a:graphic>
          <a:graphicData uri="http://schemas.openxmlformats.org/drawingml/2006/table">
            <a:tbl>
              <a:tblPr/>
              <a:tblGrid>
                <a:gridCol w="10222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образовательный турнир учащихся 8-11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элементарно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этап Всероссийского конкурса научно-технологических проектов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вызовы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научных разработок учащихся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Ярмарка научных идей: взгляд в будущее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Республиканское командное первенство по решению практических кейсов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Наука+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школьных театральных коллективов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Театральные дебюты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9388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командный конкурс учащихся 5-7 классов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для будущего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юных аграриев Крыма «</a:t>
                      </a:r>
                      <a:r>
                        <a:rPr lang="ru-RU" sz="14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АГРОстарт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медицинский турнир имени С.И. Георгиевского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исследовательских работ с защитой на английском языке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без границ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заочный конкурс исследовательских и проектных задач школьников «</a:t>
                      </a:r>
                      <a:r>
                        <a:rPr lang="ru-RU" sz="14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вопрос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ctr" eaLnBrk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4694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конкурс-выставка творческих работ учащихся «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Горизонты открытий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017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62" y="2443956"/>
            <a:ext cx="3419475" cy="311467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5"/>
          <a:srcRect l="22149" t="25186" r="12999" b="25888"/>
          <a:stretch/>
        </p:blipFill>
        <p:spPr>
          <a:xfrm>
            <a:off x="-38528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144147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-38527" y="2136138"/>
          <a:ext cx="12230527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3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1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34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75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 смена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 смена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4-18</a:t>
                      </a:r>
                      <a:r>
                        <a:rPr lang="ru-RU" baseline="0" dirty="0"/>
                        <a:t> сентября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 сентября</a:t>
                      </a:r>
                      <a:r>
                        <a:rPr lang="ru-RU" baseline="0" dirty="0"/>
                        <a:t>–</a:t>
                      </a:r>
                    </a:p>
                    <a:p>
                      <a:r>
                        <a:rPr lang="ru-RU" baseline="0" dirty="0"/>
                        <a:t>6 октября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13-27 октября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5-19 ноября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  <a:r>
                        <a:rPr lang="ru-RU" baseline="0" dirty="0"/>
                        <a:t> ноября–</a:t>
                      </a:r>
                    </a:p>
                    <a:p>
                      <a:r>
                        <a:rPr lang="ru-RU" baseline="0" dirty="0"/>
                        <a:t>8 декабря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8-22</a:t>
                      </a:r>
                      <a:r>
                        <a:rPr lang="ru-RU" baseline="0" dirty="0"/>
                        <a:t> декабря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7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Физика:</a:t>
                      </a:r>
                    </a:p>
                    <a:p>
                      <a:r>
                        <a:rPr lang="ru-RU" dirty="0"/>
                        <a:t>начало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Робототехника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Агробиология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Химия:</a:t>
                      </a:r>
                    </a:p>
                    <a:p>
                      <a:r>
                        <a:rPr lang="ru-RU" dirty="0"/>
                        <a:t>начало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Физика:</a:t>
                      </a:r>
                      <a:endParaRPr lang="ru-RU" baseline="0" dirty="0"/>
                    </a:p>
                    <a:p>
                      <a:r>
                        <a:rPr lang="ru-RU" baseline="0" dirty="0"/>
                        <a:t>олимпиадный практикум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Генетика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9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Робототехника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Экологический</a:t>
                      </a:r>
                      <a:r>
                        <a:rPr lang="ru-RU" baseline="0" dirty="0"/>
                        <a:t> мониторинг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Медицина:</a:t>
                      </a:r>
                    </a:p>
                    <a:p>
                      <a:r>
                        <a:rPr lang="ru-RU" dirty="0"/>
                        <a:t>будущий доктор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Химия:</a:t>
                      </a:r>
                    </a:p>
                    <a:p>
                      <a:r>
                        <a:rPr lang="ru-RU" dirty="0"/>
                        <a:t>решение олимпиадных задач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10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Медицина: старт в профессию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Астрофизика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Генетика и селекция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Экология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809205" y="1650444"/>
            <a:ext cx="5975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Интенсивные профильные смены – 2024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531"/>
            <a:ext cx="1318054" cy="87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80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650924" y="365125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sp>
        <p:nvSpPr>
          <p:cNvPr id="10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96454" y="217702"/>
            <a:ext cx="8758881" cy="977643"/>
          </a:xfrm>
          <a:prstGeom prst="roundRect">
            <a:avLst>
              <a:gd name="adj" fmla="val 34362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Конкурсные мероприятия по всем уровням, реализуемые 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г.Керчи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РК «Школа №10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им.Героя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СоветскогоСоюза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И.Е.Петрова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073DCE-AAE8-4997-949A-5DC4ADCF1A11}"/>
              </a:ext>
            </a:extLst>
          </p:cNvPr>
          <p:cNvSpPr/>
          <p:nvPr/>
        </p:nvSpPr>
        <p:spPr>
          <a:xfrm>
            <a:off x="-650924" y="1012264"/>
            <a:ext cx="30892208" cy="108029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течение всего учебного года обучающиеся нашей школы принимают участие в  конкурсах различного уровня:</a:t>
            </a:r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ru-RU" sz="1400" i="1" dirty="0"/>
              <a:t>В городском этапе республиканского конкурса детского творчества «Крым в сердце моем» в номинациях:  </a:t>
            </a:r>
          </a:p>
          <a:p>
            <a:pPr marL="285750" indent="-285750">
              <a:buFontTx/>
              <a:buChar char="-"/>
            </a:pPr>
            <a:r>
              <a:rPr lang="ru-RU" sz="1400" i="1" dirty="0"/>
              <a:t>«Я посвящаю эти строки Крыму», «Крымская палитра», «Планета юных мастеров»;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муниципальном этапе республиканского конкурса детского творчества по безопасности дорожного движения  </a:t>
            </a:r>
          </a:p>
          <a:p>
            <a:pPr marL="285750" indent="-285750">
              <a:buFontTx/>
              <a:buChar char="-"/>
            </a:pPr>
            <a:r>
              <a:rPr lang="ru-RU" sz="1400" i="1" dirty="0"/>
              <a:t>«Дорога глазами детей-2023» в номинациях «Умелые руки», «Волшебная кисть»;</a:t>
            </a:r>
            <a:endParaRPr lang="ru-RU" sz="1400" dirty="0"/>
          </a:p>
          <a:p>
            <a:r>
              <a:rPr lang="ru-RU" sz="1400" i="1" dirty="0"/>
              <a:t>- В конкурсе антикоррупционных плакатов;</a:t>
            </a:r>
            <a:endParaRPr lang="ru-RU" sz="1400" dirty="0"/>
          </a:p>
          <a:p>
            <a:r>
              <a:rPr lang="ru-RU" sz="1400" i="1" dirty="0"/>
              <a:t>- В городском этапе всероссийского конкурса рисунков «</a:t>
            </a:r>
            <a:r>
              <a:rPr lang="ru-RU" sz="1400" i="1" dirty="0" err="1"/>
              <a:t>Эколята</a:t>
            </a:r>
            <a:r>
              <a:rPr lang="ru-RU" sz="1400" i="1" dirty="0"/>
              <a:t> – друзья и защитники природы»</a:t>
            </a:r>
            <a:endParaRPr lang="ru-RU" sz="1400" dirty="0"/>
          </a:p>
          <a:p>
            <a:r>
              <a:rPr lang="ru-RU" sz="1400" i="1" dirty="0"/>
              <a:t>  - В городском этапе республиканского конкурса рисунков  «Охрана труда глазами детей»;</a:t>
            </a:r>
            <a:endParaRPr lang="ru-RU" sz="1400" dirty="0"/>
          </a:p>
          <a:p>
            <a:r>
              <a:rPr lang="ru-RU" sz="1400" i="1" dirty="0"/>
              <a:t>  - В республиканской акции милосердия «Белый цветок»;</a:t>
            </a:r>
            <a:endParaRPr lang="ru-RU" sz="1400" dirty="0"/>
          </a:p>
          <a:p>
            <a:r>
              <a:rPr lang="ru-RU" sz="1400" i="1" dirty="0"/>
              <a:t> - Муниципальный этап Республиканского конкурса «Космические фантазии»;</a:t>
            </a:r>
            <a:endParaRPr lang="ru-RU" sz="1400" dirty="0"/>
          </a:p>
          <a:p>
            <a:r>
              <a:rPr lang="ru-RU" sz="1400" i="1" dirty="0"/>
              <a:t>- В городском конкурсе рисунков и плакатов «Коррупция глазами детей»;</a:t>
            </a:r>
            <a:endParaRPr lang="ru-RU" sz="1400" dirty="0"/>
          </a:p>
          <a:p>
            <a:r>
              <a:rPr lang="ru-RU" sz="1400" i="1" dirty="0"/>
              <a:t>- В муниципальном этапе экологической акции «сохраним можжевельники Крыма»;</a:t>
            </a:r>
            <a:endParaRPr lang="ru-RU" sz="1400" dirty="0"/>
          </a:p>
          <a:p>
            <a:r>
              <a:rPr lang="ru-RU" sz="1400" i="1" dirty="0"/>
              <a:t>- Во всероссийской акции «Наши семейные книги памяти»;</a:t>
            </a:r>
            <a:endParaRPr lang="ru-RU" sz="1400" dirty="0"/>
          </a:p>
          <a:p>
            <a:r>
              <a:rPr lang="ru-RU" sz="1400" i="1" dirty="0"/>
              <a:t>- В  Крымском республиканском творческом фестивале одаренных детей «Шаг навстречу!»;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республиканской выставке-конкурсе декоративно-прикладного творчества и изобразительного искусства </a:t>
            </a:r>
          </a:p>
          <a:p>
            <a:pPr marL="285750" indent="-285750">
              <a:buFontTx/>
              <a:buChar char="-"/>
            </a:pPr>
            <a:r>
              <a:rPr lang="ru-RU" sz="1400" i="1" dirty="0"/>
              <a:t>«Знай и люби свой край» в 2023 году;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Во всероссийском конкурсе эссе в рамках Всероссийского праздника «День финансиста» в 2023 году, </a:t>
            </a:r>
          </a:p>
          <a:p>
            <a:r>
              <a:rPr lang="ru-RU" sz="1400" i="1" dirty="0"/>
              <a:t>посвященного особо значимым датам в истории Отечества;</a:t>
            </a:r>
            <a:endParaRPr lang="ru-RU" sz="1400" dirty="0"/>
          </a:p>
          <a:p>
            <a:r>
              <a:rPr lang="ru-RU" sz="1400" i="1" dirty="0"/>
              <a:t>- В республиканском конкурсе творческих работ среди школьников и студентов «Судьба моей семьи в судьбе моей страны»;</a:t>
            </a:r>
            <a:endParaRPr lang="ru-RU" sz="1400" dirty="0"/>
          </a:p>
          <a:p>
            <a:r>
              <a:rPr lang="ru-RU" sz="1400" i="1" dirty="0"/>
              <a:t>- В муниципальном этапе IX Всероссийского конкурса детского и юношеского творчества «Базовые национальные ценности»;</a:t>
            </a:r>
            <a:endParaRPr lang="ru-RU" sz="1400" dirty="0"/>
          </a:p>
          <a:p>
            <a:r>
              <a:rPr lang="ru-RU" sz="1400" i="1" dirty="0"/>
              <a:t>- Во всероссийском конкурсе детского рисунка «Персонаж ЗОЖ»;</a:t>
            </a:r>
            <a:endParaRPr lang="ru-RU" sz="1400" dirty="0"/>
          </a:p>
          <a:p>
            <a:r>
              <a:rPr lang="ru-RU" sz="1400" i="1" dirty="0"/>
              <a:t>- В экологической акции «Посади свое древо жизни»;</a:t>
            </a:r>
            <a:endParaRPr lang="ru-RU" sz="1400" dirty="0"/>
          </a:p>
          <a:p>
            <a:r>
              <a:rPr lang="ru-RU" sz="1400" i="1" dirty="0"/>
              <a:t>- В благотворительной акции «Чужих детей не бывает» (помощь детям Херсонской и Запорожской областей);</a:t>
            </a:r>
            <a:endParaRPr lang="ru-RU" sz="1400" dirty="0"/>
          </a:p>
          <a:p>
            <a:r>
              <a:rPr lang="ru-RU" sz="1400" i="1" dirty="0"/>
              <a:t>- В</a:t>
            </a:r>
            <a:r>
              <a:rPr lang="ru-RU" sz="1400" b="1" i="1" dirty="0"/>
              <a:t> </a:t>
            </a:r>
            <a:r>
              <a:rPr lang="ru-RU" sz="1400" i="1" dirty="0"/>
              <a:t>муниципальном этапе Всероссийского конкура экологических рисунков в 2024 году;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I этапе конкурса изобразительного творчества VIII Всероссийского героико-патриотического фестиваля детского и юношеского творчества </a:t>
            </a:r>
          </a:p>
          <a:p>
            <a:pPr marL="285750" indent="-285750">
              <a:buFontTx/>
              <a:buChar char="-"/>
            </a:pPr>
            <a:r>
              <a:rPr lang="ru-RU" sz="1400" i="1" dirty="0"/>
              <a:t>«Звезда спасения» в Республике Крым;</a:t>
            </a:r>
            <a:endParaRPr lang="ru-RU" sz="1400" dirty="0"/>
          </a:p>
          <a:p>
            <a:r>
              <a:rPr lang="ru-RU" sz="1400" i="1" dirty="0"/>
              <a:t>- В конкурсе сочинений о выдающихся героях Великой Отечественной войны, именами которых названы улицы, скверы и учреждения города Керчи;</a:t>
            </a:r>
            <a:endParaRPr lang="ru-RU" sz="1400" dirty="0"/>
          </a:p>
          <a:p>
            <a:r>
              <a:rPr lang="ru-RU" sz="1400" i="1" dirty="0"/>
              <a:t>- Во Всероссийском конкурсе чтецов «Живая классика»;</a:t>
            </a:r>
            <a:endParaRPr lang="ru-RU" sz="1400" dirty="0"/>
          </a:p>
          <a:p>
            <a:r>
              <a:rPr lang="ru-RU" sz="1400" i="1" dirty="0"/>
              <a:t>- В муниципальном этапе X</a:t>
            </a:r>
            <a:r>
              <a:rPr lang="en-US" sz="1400" i="1" dirty="0"/>
              <a:t>IX</a:t>
            </a:r>
            <a:r>
              <a:rPr lang="ru-RU" sz="1400" i="1" dirty="0"/>
              <a:t> </a:t>
            </a:r>
            <a:r>
              <a:rPr lang="ru-RU" sz="1400" i="1" dirty="0" err="1"/>
              <a:t>Всекрымского</a:t>
            </a:r>
            <a:r>
              <a:rPr lang="ru-RU" sz="1400" i="1" dirty="0"/>
              <a:t> творческого конкурса «Язык - душа народа», посвященного Году семьи.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муниципальном конкурсе сочинений о выдающихся героях Великой Отечественной войны, именами которых названы улицы,</a:t>
            </a:r>
          </a:p>
          <a:p>
            <a:r>
              <a:rPr lang="ru-RU" sz="1400" i="1" dirty="0"/>
              <a:t> скверы и учреждения города Керчи, среди обучающихся общеобразовательных организаций.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муниципальном этапе творческого конкурса «МЫ – НАСЛЕДНИКИ ПОБЕДЫ!», посвященного Победе </a:t>
            </a:r>
          </a:p>
          <a:p>
            <a:r>
              <a:rPr lang="ru-RU" sz="1400" i="1" dirty="0"/>
              <a:t>в Великой Отечественной войне 1941-1945 гг., в Республике Крым в 2024 году.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муниципальном этапе Всероссийского детского фестиваля народной культуры «Наследники традиций»</a:t>
            </a:r>
          </a:p>
          <a:p>
            <a:r>
              <a:rPr lang="ru-RU" sz="1400" i="1" dirty="0"/>
              <a:t> среди учащихся образовательных организаций Республики Крым в 2024 году.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муниципальном этапе патриотического конкурса детского творчества «Ради жизни на Земле!...» </a:t>
            </a:r>
          </a:p>
          <a:p>
            <a:r>
              <a:rPr lang="ru-RU" sz="1400" i="1" dirty="0"/>
              <a:t>среди учащихся образовательных организаций города Керчи в 2024 году.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муниципальном этапе выставки-конкурса декоративно-прикладного творчества и изобразительного искусства </a:t>
            </a:r>
          </a:p>
          <a:p>
            <a:r>
              <a:rPr lang="ru-RU" sz="1400" i="1" dirty="0"/>
              <a:t>«Пасхальная Ассамблея» среди учащихся образовательных организаций города Керчи в 2024 году.</a:t>
            </a:r>
            <a:endParaRPr lang="ru-RU" sz="1400" dirty="0"/>
          </a:p>
          <a:p>
            <a:r>
              <a:rPr lang="ru-RU" sz="1400" i="1" dirty="0"/>
              <a:t>- В муниципальном этапе конкурса обучающихся на знание государственных символов и атрибутов Российской Федерации в 2024 году.</a:t>
            </a:r>
            <a:endParaRPr lang="ru-RU" sz="1400" dirty="0"/>
          </a:p>
          <a:p>
            <a:r>
              <a:rPr lang="ru-RU" sz="1400" i="1" dirty="0"/>
              <a:t>- В муниципальном этапе Республиканского конкурса исследовательских работ и проектов учащихся среднего школьного возраста «Шаг в науку» в 2024 году.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sz="1400" i="1" dirty="0"/>
              <a:t>В муниципальном этапе Большого всероссийского фестиваля детского и юношеского творчества среди учащихся образовательных организаций города</a:t>
            </a:r>
          </a:p>
          <a:p>
            <a:r>
              <a:rPr lang="ru-RU" sz="1400" i="1" dirty="0"/>
              <a:t> Керчи в 2024 году.</a:t>
            </a:r>
            <a:endParaRPr lang="ru-RU" sz="1400" dirty="0"/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3126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" y="365125"/>
            <a:ext cx="1674284" cy="111702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0076" y="401143"/>
            <a:ext cx="92037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3175" cmpd="sng">
                  <a:noFill/>
                </a:ln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 одарённых детей «Импульс», созданный с учетом опыта Образовательного Фонда «Талант и Успех»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-319004" y="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563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 rot="10800000" flipV="1">
            <a:off x="896454" y="281101"/>
            <a:ext cx="8758881" cy="861516"/>
          </a:xfrm>
          <a:prstGeom prst="roundRect">
            <a:avLst>
              <a:gd name="adj" fmla="val 28736"/>
            </a:avLst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участия обучающихся 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г.Керчи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РК «Школа №10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им.Героя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Советского Союза </a:t>
            </a:r>
            <a:r>
              <a:rPr lang="ru-RU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И.Е.Петрова</a:t>
            </a:r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6605F7-D5DB-4971-BD2F-96EA2117B6D4}"/>
              </a:ext>
            </a:extLst>
          </p:cNvPr>
          <p:cNvSpPr/>
          <p:nvPr/>
        </p:nvSpPr>
        <p:spPr>
          <a:xfrm>
            <a:off x="262901" y="1262661"/>
            <a:ext cx="98769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52DA7B4-DD3D-4118-BD83-F1E9F7C642EA}"/>
              </a:ext>
            </a:extLst>
          </p:cNvPr>
          <p:cNvSpPr/>
          <p:nvPr/>
        </p:nvSpPr>
        <p:spPr>
          <a:xfrm>
            <a:off x="419450" y="1543401"/>
            <a:ext cx="9720414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AutoNum type="arabicPeriod"/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победитель (3 место) муниципального этапа республиканского открытого фестиваля-конкурса детского творчества «Крым в сердце моем» в 2023/2024 учебном году в номинации «Поэзия» - 3ч.;</a:t>
            </a:r>
          </a:p>
          <a:p>
            <a:pPr marL="342900" indent="-342900">
              <a:buAutoNum type="arabicPeriod"/>
            </a:pPr>
            <a:r>
              <a:rPr lang="ru-RU" sz="1200" dirty="0"/>
              <a:t>победитель (3 место) муниципального этапа республиканского открытого фестиваля-конкурса детского творчества «Крым в сердце моем» в 2023/2024 учебном году  в номинации «Вокальный звездопад»  - 9ч.;</a:t>
            </a:r>
          </a:p>
          <a:p>
            <a:pPr marL="342900" indent="-342900">
              <a:buAutoNum type="arabicPeriod"/>
            </a:pPr>
            <a:r>
              <a:rPr lang="ru-RU" sz="1200" dirty="0"/>
              <a:t>победитель (3 место) муниципального этапа республиканского открытого фестиваля-конкурса детского творчества «Крым в сердце моем» в 2023/2024 учебном году  в номинации «Планета юных мастеров» ;</a:t>
            </a:r>
          </a:p>
          <a:p>
            <a:pPr marL="342900" indent="-342900">
              <a:buAutoNum type="arabicPeriod"/>
            </a:pPr>
            <a:r>
              <a:rPr lang="ru-RU" sz="1200" dirty="0"/>
              <a:t>победитель муниципального этапа экологической Акции «Сохраним можжевельник Крыма» в 2023 году в номинации «Агитационная листовка «Сохраним можжевельники Крыма» - 4ч;</a:t>
            </a:r>
          </a:p>
          <a:p>
            <a:pPr marL="342900" indent="-342900">
              <a:buAutoNum type="arabicPeriod"/>
            </a:pPr>
            <a:r>
              <a:rPr lang="ru-RU" sz="1200" dirty="0"/>
              <a:t>победитель (1 место) муниципального этапа Республиканской выставки – конкурса декоративно-прикладного творчества и изобразительного искусства «Знай и люби свой край» в 2023 году в номинации «Художественная вышивка»;</a:t>
            </a:r>
          </a:p>
          <a:p>
            <a:pPr marL="342900" indent="-342900">
              <a:buAutoNum type="arabicPeriod"/>
            </a:pPr>
            <a:r>
              <a:rPr lang="ru-RU" sz="1200" dirty="0"/>
              <a:t>победитель (2 место) муниципального этапа республиканского конкурса детского творчества по безопасности дорожного движения «Дорога глазами детей – 2023»       в  номинации «Волшебная кисть»;</a:t>
            </a:r>
          </a:p>
          <a:p>
            <a:pPr marL="342900" indent="-342900">
              <a:buAutoNum type="arabicPeriod"/>
            </a:pPr>
            <a:r>
              <a:rPr lang="ru-RU" sz="1200" dirty="0"/>
              <a:t>победитель (1 место) Крымского республиканского творческого фестиваля для детей с ограниченными возможностями здоровья «Шаг навстречу!»;</a:t>
            </a:r>
          </a:p>
          <a:p>
            <a:pPr marL="342900" indent="-342900">
              <a:buAutoNum type="arabicPeriod"/>
            </a:pPr>
            <a:r>
              <a:rPr lang="ru-RU" sz="1200" dirty="0"/>
              <a:t>победитель (3 место) республиканского этапа Всероссийского конкурса экологических рисунков в 2024 году ;</a:t>
            </a:r>
          </a:p>
          <a:p>
            <a:pPr marL="342900" indent="-342900">
              <a:buAutoNum type="arabicPeriod"/>
            </a:pPr>
            <a:r>
              <a:rPr lang="ru-RU" sz="1200" b="1" dirty="0"/>
              <a:t>Почетный караул МБОУ </a:t>
            </a:r>
            <a:r>
              <a:rPr lang="ru-RU" sz="1200" b="1" dirty="0" err="1"/>
              <a:t>г.Керчи</a:t>
            </a:r>
            <a:r>
              <a:rPr lang="ru-RU" sz="1200" b="1" dirty="0"/>
              <a:t> РК «Школа №10 </a:t>
            </a:r>
            <a:r>
              <a:rPr lang="ru-RU" sz="1200" b="1" dirty="0" err="1"/>
              <a:t>им.Героя</a:t>
            </a:r>
            <a:r>
              <a:rPr lang="ru-RU" sz="1200" b="1" dirty="0"/>
              <a:t> Советского Союза </a:t>
            </a:r>
            <a:r>
              <a:rPr lang="ru-RU" sz="1200" b="1" dirty="0" err="1"/>
              <a:t>И.Е.Петрова</a:t>
            </a:r>
            <a:r>
              <a:rPr lang="ru-RU" sz="1200" b="1" dirty="0"/>
              <a:t>» </a:t>
            </a:r>
            <a:r>
              <a:rPr lang="ru-RU" sz="1200" dirty="0"/>
              <a:t>победитель в номинации «Лучший состав Почетного караула «Вахта Памяти поколений – «Пост №1»; Обучающиеся муниципального бюджетного общеобразовательного учреждения города Керчи Республики Крым «Школа № 10 имени Героя Советского Союза И.Е. Петрова» </a:t>
            </a:r>
            <a:r>
              <a:rPr lang="ru-RU" sz="1200" b="1" dirty="0"/>
              <a:t>творческого объединения «Школьная газета»</a:t>
            </a:r>
            <a:r>
              <a:rPr lang="ru-RU" sz="1200" dirty="0"/>
              <a:t>, призер муниципального этапа Большого всероссийского фестиваля детского и юношеского творчества среди учащихся образовательных организаций города Керчи в 2024 году ;</a:t>
            </a:r>
          </a:p>
          <a:p>
            <a:pPr marL="342900" indent="-342900">
              <a:buAutoNum type="arabicPeriod"/>
            </a:pPr>
            <a:r>
              <a:rPr lang="ru-RU" sz="1200" dirty="0"/>
              <a:t>призер муниципального этапа Республиканского конкурса исследовательских работ и проектов учащихся среднего школьного возраста «Шаг в науку» в 2024 году;</a:t>
            </a:r>
          </a:p>
          <a:p>
            <a:pPr marL="342900" indent="-342900">
              <a:buAutoNum type="arabicPeriod"/>
            </a:pPr>
            <a:r>
              <a:rPr lang="ru-RU" sz="1200" i="1" dirty="0"/>
              <a:t>победитель (1 место) муниципального этапа конкурса обучающихся на знание государственных символов и атрибутов Российской Федерации в 2024 году;</a:t>
            </a:r>
          </a:p>
          <a:p>
            <a:pPr marL="342900" indent="-342900">
              <a:buAutoNum type="arabicPeriod"/>
            </a:pPr>
            <a:r>
              <a:rPr lang="ru-RU" sz="1200" i="1" dirty="0"/>
              <a:t>победитель (3 место) муниципального этапа Всероссийского детского фестиваля народной культуры «Наследники традиций» среди учащихся образовательных организаций Республики Крым в 2024 году;</a:t>
            </a:r>
          </a:p>
          <a:p>
            <a:pPr marL="342900" indent="-342900">
              <a:buAutoNum type="arabicPeriod"/>
            </a:pPr>
            <a:r>
              <a:rPr lang="ru-RU" sz="1200" i="1" dirty="0"/>
              <a:t>победитель (2 место)</a:t>
            </a:r>
            <a:r>
              <a:rPr lang="ru-RU" sz="1200" b="1" i="1" dirty="0"/>
              <a:t> </a:t>
            </a:r>
            <a:r>
              <a:rPr lang="ru-RU" sz="1200" i="1" dirty="0"/>
              <a:t>муниципального этапа патриотического конкурса детского творчества «Ради жизни на Земле!...» среди учащихся образовательных организаций города Керчи в 2024 году;</a:t>
            </a:r>
          </a:p>
          <a:p>
            <a:pPr marL="342900" indent="-342900">
              <a:buAutoNum type="arabicPeriod"/>
            </a:pPr>
            <a:r>
              <a:rPr lang="ru-RU" sz="1200" i="1" dirty="0"/>
              <a:t>призер муниципального этапа творческого конкурса «МЫ – НАСЛЕДНИКИ ПОБЕДЫ!», посвященного Победе в Великой Отечественной войне 1941-1945 гг., в Республике Крым в 2024 году  </a:t>
            </a:r>
            <a:r>
              <a:rPr lang="ru-RU" sz="1200" i="1"/>
              <a:t>и др.</a:t>
            </a:r>
            <a:endParaRPr lang="ru-RU" sz="1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724EF24-3AA3-4C6D-B767-2492FF4B0B0E}"/>
              </a:ext>
            </a:extLst>
          </p:cNvPr>
          <p:cNvSpPr/>
          <p:nvPr/>
        </p:nvSpPr>
        <p:spPr>
          <a:xfrm>
            <a:off x="486561" y="1350628"/>
            <a:ext cx="10788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16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0" y="12974"/>
            <a:ext cx="12230528" cy="6857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6F0BC1A-EB7E-4D42-BA8B-B274D76DB675}"/>
              </a:ext>
            </a:extLst>
          </p:cNvPr>
          <p:cNvSpPr txBox="1">
            <a:spLocks/>
          </p:cNvSpPr>
          <p:nvPr/>
        </p:nvSpPr>
        <p:spPr>
          <a:xfrm>
            <a:off x="756672" y="-37969"/>
            <a:ext cx="8651789" cy="1653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Система дополнительного образования детей в муниципальном образовании </a:t>
            </a:r>
          </a:p>
          <a:p>
            <a:r>
              <a:rPr lang="ru-RU" sz="3200" dirty="0"/>
              <a:t>городской округ Керчь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5EAD0AD-87C5-47A1-9B65-24CF9AFF221E}"/>
              </a:ext>
            </a:extLst>
          </p:cNvPr>
          <p:cNvGrpSpPr/>
          <p:nvPr/>
        </p:nvGrpSpPr>
        <p:grpSpPr>
          <a:xfrm>
            <a:off x="229090" y="1437126"/>
            <a:ext cx="3817048" cy="590625"/>
            <a:chOff x="261014" y="887774"/>
            <a:chExt cx="3397303" cy="776627"/>
          </a:xfrm>
        </p:grpSpPr>
        <p:sp>
          <p:nvSpPr>
            <p:cNvPr id="8" name="Прямоугольник: скругленные углы 86">
              <a:extLst>
                <a:ext uri="{FF2B5EF4-FFF2-40B4-BE49-F238E27FC236}">
                  <a16:creationId xmlns:a16="http://schemas.microsoft.com/office/drawing/2014/main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491549-11C6-4996-AC11-39B392DB519D}"/>
                </a:ext>
              </a:extLst>
            </p:cNvPr>
            <p:cNvSpPr txBox="1"/>
            <p:nvPr/>
          </p:nvSpPr>
          <p:spPr>
            <a:xfrm>
              <a:off x="261014" y="887774"/>
              <a:ext cx="1104202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ru-RU" sz="2400" b="1" dirty="0">
                  <a:solidFill>
                    <a:prstClr val="white"/>
                  </a:solidFill>
                  <a:latin typeface="Calibri" panose="020F0502020204030204"/>
                </a:rPr>
                <a:t>66</a:t>
              </a: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BEDC63D-57EF-4D56-A4C2-0BC1758D9945}"/>
              </a:ext>
            </a:extLst>
          </p:cNvPr>
          <p:cNvGrpSpPr/>
          <p:nvPr/>
        </p:nvGrpSpPr>
        <p:grpSpPr>
          <a:xfrm>
            <a:off x="4105807" y="1480917"/>
            <a:ext cx="3873394" cy="517655"/>
            <a:chOff x="3732956" y="921517"/>
            <a:chExt cx="3873394" cy="517655"/>
          </a:xfrm>
        </p:grpSpPr>
        <p:sp>
          <p:nvSpPr>
            <p:cNvPr id="12" name="Прямоугольник: скругленные углы 82">
              <a:extLst>
                <a:ext uri="{FF2B5EF4-FFF2-40B4-BE49-F238E27FC236}">
                  <a16:creationId xmlns:a16="http://schemas.microsoft.com/office/drawing/2014/main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ru-RU" sz="2400" b="1" dirty="0">
                  <a:solidFill>
                    <a:prstClr val="white"/>
                  </a:solidFill>
                  <a:latin typeface="Calibri" panose="020F0502020204030204"/>
                </a:rPr>
                <a:t>249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EA65E31-5A48-4DA6-A3F0-63C5D7944CC0}"/>
              </a:ext>
            </a:extLst>
          </p:cNvPr>
          <p:cNvGrpSpPr/>
          <p:nvPr/>
        </p:nvGrpSpPr>
        <p:grpSpPr>
          <a:xfrm>
            <a:off x="8148890" y="1466307"/>
            <a:ext cx="3768146" cy="540432"/>
            <a:chOff x="7823599" y="921518"/>
            <a:chExt cx="3677366" cy="517654"/>
          </a:xfrm>
        </p:grpSpPr>
        <p:sp>
          <p:nvSpPr>
            <p:cNvPr id="16" name="Прямоугольник: скругленные углы 90">
              <a:extLst>
                <a:ext uri="{FF2B5EF4-FFF2-40B4-BE49-F238E27FC236}">
                  <a16:creationId xmlns:a16="http://schemas.microsoft.com/office/drawing/2014/main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E942238-E597-4DC8-82C3-74D71BB814FF}"/>
                </a:ext>
              </a:extLst>
            </p:cNvPr>
            <p:cNvSpPr txBox="1"/>
            <p:nvPr/>
          </p:nvSpPr>
          <p:spPr>
            <a:xfrm>
              <a:off x="7855240" y="934876"/>
              <a:ext cx="1812244" cy="442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Calibri" panose="020F0502020204030204"/>
                </a:rPr>
                <a:t>2 271</a:t>
              </a: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20" name="CustomShape 8">
            <a:extLst>
              <a:ext uri="{FF2B5EF4-FFF2-40B4-BE49-F238E27FC236}">
                <a16:creationId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333967" y="2339608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76">
            <a:extLst>
              <a:ext uri="{FF2B5EF4-FFF2-40B4-BE49-F238E27FC236}">
                <a16:creationId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309940" y="4657398"/>
            <a:ext cx="386627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prstClr val="black"/>
                </a:solidFill>
                <a:latin typeface="Calibri" panose="020F0502020204030204"/>
              </a:rPr>
              <a:t>62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</a:t>
            </a:r>
            <a:r>
              <a:rPr lang="ru-RU" sz="1200" dirty="0">
                <a:solidFill>
                  <a:prstClr val="black"/>
                </a:solidFill>
                <a:latin typeface="Calibri" panose="020F0502020204030204"/>
              </a:rPr>
              <a:t>22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и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образовательные </a:t>
            </a:r>
            <a:r>
              <a:rPr kumimoji="0" lang="ru-RU" sz="1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организации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ru-RU" sz="1200" noProof="0" dirty="0">
                <a:solidFill>
                  <a:prstClr val="black"/>
                </a:solidFill>
                <a:latin typeface="Calibri" panose="020F0502020204030204"/>
              </a:rPr>
              <a:t>30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</a:t>
            </a:r>
            <a:r>
              <a:rPr lang="ru-RU" sz="1200" dirty="0">
                <a:solidFill>
                  <a:prstClr val="black"/>
                </a:solidFill>
                <a:latin typeface="Calibri" panose="020F0502020204030204"/>
              </a:rPr>
              <a:t>3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(1)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</a:t>
            </a:r>
            <a:r>
              <a:rPr lang="ru-RU" sz="1200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23" name="CustomShape 8">
            <a:extLst>
              <a:ext uri="{FF2B5EF4-FFF2-40B4-BE49-F238E27FC236}">
                <a16:creationId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5253712" y="2143222"/>
            <a:ext cx="5855199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176212" y="2720534"/>
            <a:ext cx="0" cy="39386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7112" y="2911033"/>
            <a:ext cx="701101" cy="56697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4874962" y="2716367"/>
            <a:ext cx="3735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/>
              </a:rPr>
              <a:t>2,5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тысяч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мест дополнительного образования детей в общеобразовательных организациях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8695" y="3876842"/>
            <a:ext cx="364338" cy="36433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729" y="4499904"/>
            <a:ext cx="496306" cy="49102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4784549" y="3625568"/>
            <a:ext cx="395502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–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шк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№ 26.</a:t>
            </a:r>
          </a:p>
          <a:p>
            <a:pPr lvl="0">
              <a:defRPr/>
            </a:pPr>
            <a:r>
              <a:rPr lang="ru-RU" sz="2400" b="1" dirty="0">
                <a:solidFill>
                  <a:srgbClr val="5B9BD5">
                    <a:lumMod val="50000"/>
                  </a:srgbClr>
                </a:solidFill>
              </a:rPr>
              <a:t>7 </a:t>
            </a:r>
            <a:r>
              <a:rPr lang="ru-RU" sz="1600" b="1" dirty="0">
                <a:solidFill>
                  <a:prstClr val="black"/>
                </a:solidFill>
              </a:rPr>
              <a:t>кружков технической направленности:</a:t>
            </a:r>
          </a:p>
          <a:p>
            <a:pPr lvl="0"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«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Авиамоделирование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», «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Судомоделирование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»-ЦНТТ;</a:t>
            </a:r>
          </a:p>
          <a:p>
            <a:pPr lvl="0">
              <a:defRPr/>
            </a:pPr>
            <a:r>
              <a:rPr lang="ru-RU" sz="1200" dirty="0">
                <a:solidFill>
                  <a:prstClr val="black"/>
                </a:solidFill>
                <a:latin typeface="Calibri"/>
              </a:rPr>
              <a:t>«Робототехника», «3-Д технологии», «Дополненная и виртуальная реальность», «Создание сайтов» – </a:t>
            </a:r>
            <a:r>
              <a:rPr lang="ru-RU" sz="1200" dirty="0" err="1">
                <a:solidFill>
                  <a:prstClr val="black"/>
                </a:solidFill>
                <a:latin typeface="Calibri"/>
              </a:rPr>
              <a:t>шк</a:t>
            </a:r>
            <a:r>
              <a:rPr lang="ru-RU" sz="1200" dirty="0">
                <a:solidFill>
                  <a:prstClr val="black"/>
                </a:solidFill>
                <a:latin typeface="Calibri"/>
              </a:rPr>
              <a:t> № 12;</a:t>
            </a:r>
          </a:p>
          <a:p>
            <a:pPr lvl="0"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«Моделирование и лазерные технологии» –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шк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№ 26</a:t>
            </a:r>
          </a:p>
          <a:p>
            <a:pPr marL="0" marR="0" lvl="0" indent="0" algn="l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068" y="2925679"/>
            <a:ext cx="734920" cy="73492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8971394" y="2642366"/>
            <a:ext cx="376355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ru-RU" sz="2400" b="1" noProof="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7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спортивных клубов: </a:t>
            </a:r>
          </a:p>
          <a:p>
            <a:pPr>
              <a:defRPr/>
            </a:pPr>
            <a:r>
              <a:rPr lang="ru-RU" sz="1200" dirty="0">
                <a:solidFill>
                  <a:prstClr val="black"/>
                </a:solidFill>
              </a:rPr>
              <a:t>«Шахматы»- 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№ 12;</a:t>
            </a:r>
          </a:p>
          <a:p>
            <a:pPr>
              <a:defRPr/>
            </a:pPr>
            <a:r>
              <a:rPr lang="ru-RU" sz="1200" dirty="0">
                <a:solidFill>
                  <a:prstClr val="black"/>
                </a:solidFill>
              </a:rPr>
              <a:t>«Баскетбол» – 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№23, 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 10;</a:t>
            </a:r>
          </a:p>
          <a:p>
            <a:pPr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«Футбол»-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шк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№ 25,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шк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МТЛ;</a:t>
            </a:r>
          </a:p>
          <a:p>
            <a:pPr>
              <a:defRPr/>
            </a:pPr>
            <a:r>
              <a:rPr lang="ru-RU" sz="1200" dirty="0">
                <a:solidFill>
                  <a:prstClr val="black"/>
                </a:solidFill>
              </a:rPr>
              <a:t>«Волейбол» – 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№15, </a:t>
            </a:r>
            <a:r>
              <a:rPr lang="ru-RU" sz="1200" dirty="0" err="1">
                <a:solidFill>
                  <a:prstClr val="black"/>
                </a:solidFill>
              </a:rPr>
              <a:t>гим</a:t>
            </a:r>
            <a:r>
              <a:rPr lang="ru-RU" sz="1200" dirty="0">
                <a:solidFill>
                  <a:prstClr val="black"/>
                </a:solidFill>
              </a:rPr>
              <a:t> №1.</a:t>
            </a:r>
          </a:p>
          <a:p>
            <a:pPr>
              <a:defRPr/>
            </a:pPr>
            <a:r>
              <a:rPr lang="ru-RU" sz="2400" b="1" dirty="0">
                <a:solidFill>
                  <a:srgbClr val="5B9BD5">
                    <a:lumMod val="50000"/>
                  </a:srgbClr>
                </a:solidFill>
              </a:rPr>
              <a:t>1 </a:t>
            </a:r>
            <a:r>
              <a:rPr lang="ru-RU" sz="1600" b="1" dirty="0">
                <a:solidFill>
                  <a:prstClr val="black"/>
                </a:solidFill>
              </a:rPr>
              <a:t>спортивная </a:t>
            </a:r>
            <a:r>
              <a:rPr lang="ru-RU" sz="1600" b="1" dirty="0" err="1">
                <a:solidFill>
                  <a:prstClr val="black"/>
                </a:solidFill>
              </a:rPr>
              <a:t>секция:</a:t>
            </a:r>
            <a:r>
              <a:rPr lang="ru-RU" sz="1200" dirty="0" err="1">
                <a:solidFill>
                  <a:prstClr val="black"/>
                </a:solidFill>
              </a:rPr>
              <a:t>«Самбо</a:t>
            </a:r>
            <a:r>
              <a:rPr lang="ru-RU" sz="1200" dirty="0">
                <a:solidFill>
                  <a:prstClr val="black"/>
                </a:solidFill>
              </a:rPr>
              <a:t>» - ДЮКФП</a:t>
            </a:r>
          </a:p>
          <a:p>
            <a:pPr>
              <a:defRPr/>
            </a:pPr>
            <a:endParaRPr lang="ru-RU" sz="1200" b="1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5811" y="4187263"/>
            <a:ext cx="643750" cy="64375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8989505" y="4124469"/>
            <a:ext cx="3045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10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школьных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музеев: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>
                <a:solidFill>
                  <a:prstClr val="black"/>
                </a:solidFill>
              </a:rPr>
              <a:t>ш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 № 1,</a:t>
            </a:r>
            <a:r>
              <a:rPr kumimoji="0" lang="ru-RU" sz="1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12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шк</a:t>
            </a:r>
            <a:r>
              <a:rPr kumimoji="0" lang="ru-RU" sz="1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№ 4, </a:t>
            </a:r>
            <a:r>
              <a:rPr kumimoji="0" lang="ru-RU" sz="12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шк</a:t>
            </a:r>
            <a:r>
              <a:rPr kumimoji="0" lang="ru-RU" sz="1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№ 11, </a:t>
            </a:r>
            <a:r>
              <a:rPr kumimoji="0" lang="ru-RU" sz="12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шк</a:t>
            </a:r>
            <a:r>
              <a:rPr kumimoji="0" lang="ru-RU" sz="1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№ 12,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>
                <a:solidFill>
                  <a:prstClr val="black"/>
                </a:solidFill>
              </a:rPr>
              <a:t>ш</a:t>
            </a:r>
            <a:r>
              <a:rPr lang="ru-RU" sz="1200" baseline="0" dirty="0" err="1">
                <a:solidFill>
                  <a:prstClr val="black"/>
                </a:solidFill>
              </a:rPr>
              <a:t>к</a:t>
            </a:r>
            <a:r>
              <a:rPr lang="ru-RU" sz="1200" baseline="0" dirty="0">
                <a:solidFill>
                  <a:prstClr val="black"/>
                </a:solidFill>
              </a:rPr>
              <a:t> № 13, </a:t>
            </a:r>
            <a:r>
              <a:rPr lang="ru-RU" sz="1200" baseline="0" dirty="0" err="1">
                <a:solidFill>
                  <a:prstClr val="black"/>
                </a:solidFill>
              </a:rPr>
              <a:t>шк</a:t>
            </a:r>
            <a:r>
              <a:rPr lang="ru-RU" sz="1200" baseline="0" dirty="0">
                <a:solidFill>
                  <a:prstClr val="black"/>
                </a:solidFill>
              </a:rPr>
              <a:t> № 17, </a:t>
            </a:r>
            <a:r>
              <a:rPr lang="ru-RU" sz="1200" baseline="0" dirty="0" err="1">
                <a:solidFill>
                  <a:prstClr val="black"/>
                </a:solidFill>
              </a:rPr>
              <a:t>шк</a:t>
            </a:r>
            <a:r>
              <a:rPr lang="ru-RU" sz="1200" baseline="0" dirty="0">
                <a:solidFill>
                  <a:prstClr val="black"/>
                </a:solidFill>
              </a:rPr>
              <a:t> № 23, </a:t>
            </a:r>
            <a:r>
              <a:rPr lang="ru-RU" sz="1200" baseline="0" dirty="0" err="1">
                <a:solidFill>
                  <a:prstClr val="black"/>
                </a:solidFill>
              </a:rPr>
              <a:t>шк</a:t>
            </a:r>
            <a:r>
              <a:rPr lang="ru-RU" sz="1200" baseline="0" dirty="0">
                <a:solidFill>
                  <a:prstClr val="black"/>
                </a:solidFill>
              </a:rPr>
              <a:t> № 25,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>
                <a:solidFill>
                  <a:prstClr val="black"/>
                </a:solidFill>
              </a:rPr>
              <a:t>ш</a:t>
            </a:r>
            <a:r>
              <a:rPr kumimoji="0" lang="ru-RU" sz="1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 № 28,  </a:t>
            </a:r>
            <a:r>
              <a:rPr kumimoji="0" lang="ru-RU" sz="12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гим</a:t>
            </a:r>
            <a:r>
              <a:rPr kumimoji="0" lang="ru-RU" sz="1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№ 1, </a:t>
            </a:r>
            <a:r>
              <a:rPr kumimoji="0" lang="ru-RU" sz="12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шк</a:t>
            </a:r>
            <a:r>
              <a:rPr kumimoji="0" lang="ru-RU" sz="1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МТЛ.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aphicFrame>
        <p:nvGraphicFramePr>
          <p:cNvPr id="39" name="Диаграмма 38">
            <a:extLst>
              <a:ext uri="{FF2B5EF4-FFF2-40B4-BE49-F238E27FC236}">
                <a16:creationId xmlns:a16="http://schemas.microsoft.com/office/drawing/2014/main" id="{94DF70F8-3072-1F4A-730A-6152D00137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7688192"/>
              </p:ext>
            </p:extLst>
          </p:nvPr>
        </p:nvGraphicFramePr>
        <p:xfrm>
          <a:off x="71418" y="2988825"/>
          <a:ext cx="4332224" cy="1436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40" name="Рисунок 3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30128" y="5656238"/>
            <a:ext cx="549434" cy="549434"/>
          </a:xfrm>
          <a:prstGeom prst="rect">
            <a:avLst/>
          </a:prstGeom>
          <a:noFill/>
          <a:effectLst>
            <a:softEdge rad="12700"/>
          </a:effectLst>
        </p:spPr>
      </p:pic>
      <p:sp>
        <p:nvSpPr>
          <p:cNvPr id="42" name="Прямоугольник 41"/>
          <p:cNvSpPr/>
          <p:nvPr/>
        </p:nvSpPr>
        <p:spPr>
          <a:xfrm>
            <a:off x="9019068" y="4968029"/>
            <a:ext cx="330297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>
                <a:solidFill>
                  <a:srgbClr val="5B9BD5">
                    <a:lumMod val="50000"/>
                  </a:srgbClr>
                </a:solidFill>
              </a:rPr>
              <a:t>5 </a:t>
            </a:r>
            <a:r>
              <a:rPr lang="ru-RU" sz="1600" b="1">
                <a:solidFill>
                  <a:prstClr val="black"/>
                </a:solidFill>
              </a:rPr>
              <a:t>кружков </a:t>
            </a:r>
            <a:r>
              <a:rPr lang="ru-RU" sz="1600" b="1" dirty="0">
                <a:solidFill>
                  <a:prstClr val="black"/>
                </a:solidFill>
              </a:rPr>
              <a:t>естественнонаучной направленности: </a:t>
            </a:r>
            <a:r>
              <a:rPr lang="ru-RU" sz="1200" dirty="0">
                <a:solidFill>
                  <a:prstClr val="black"/>
                </a:solidFill>
              </a:rPr>
              <a:t>«Ботаника и зоология», «Экологический мониторинг» – ЦДЮТ; «Человек и его здоровье», «</a:t>
            </a:r>
            <a:r>
              <a:rPr lang="ru-RU" sz="1200" dirty="0" err="1">
                <a:solidFill>
                  <a:prstClr val="black"/>
                </a:solidFill>
              </a:rPr>
              <a:t>Нейробиология</a:t>
            </a:r>
            <a:r>
              <a:rPr lang="ru-RU" sz="1200" dirty="0">
                <a:solidFill>
                  <a:prstClr val="black"/>
                </a:solidFill>
              </a:rPr>
              <a:t>», «Физико-химические исследования» - 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 4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8866" y="5249653"/>
            <a:ext cx="427037" cy="444467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4802674" y="5013786"/>
            <a:ext cx="4154407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5B9BD5">
                    <a:lumMod val="50000"/>
                  </a:srgbClr>
                </a:solidFill>
              </a:rPr>
              <a:t>3 </a:t>
            </a:r>
            <a:r>
              <a:rPr lang="ru-RU" sz="1600" b="1" dirty="0">
                <a:solidFill>
                  <a:prstClr val="black"/>
                </a:solidFill>
              </a:rPr>
              <a:t>кружка художественной направленности:</a:t>
            </a:r>
          </a:p>
          <a:p>
            <a:r>
              <a:rPr lang="ru-RU" sz="1200" dirty="0">
                <a:solidFill>
                  <a:prstClr val="black"/>
                </a:solidFill>
              </a:rPr>
              <a:t>«Музыкальное творчество – ударные инструменты»-ДДЮТ;</a:t>
            </a:r>
          </a:p>
          <a:p>
            <a:r>
              <a:rPr lang="ru-RU" sz="1200" dirty="0">
                <a:solidFill>
                  <a:prstClr val="black"/>
                </a:solidFill>
              </a:rPr>
              <a:t>«Музыкальное творчество-хоровое пение»,</a:t>
            </a:r>
          </a:p>
          <a:p>
            <a:r>
              <a:rPr lang="ru-RU" sz="1200" dirty="0">
                <a:solidFill>
                  <a:prstClr val="black"/>
                </a:solidFill>
              </a:rPr>
              <a:t>«Студия изобразительного искусства «АРТ-мир" – ЦДЮТ.</a:t>
            </a:r>
          </a:p>
          <a:p>
            <a:endParaRPr lang="ru-RU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8509" y="6276067"/>
            <a:ext cx="536278" cy="536278"/>
          </a:xfrm>
          <a:prstGeom prst="rect">
            <a:avLst/>
          </a:prstGeom>
          <a:solidFill>
            <a:schemeClr val="accent1">
              <a:lumMod val="20000"/>
              <a:lumOff val="80000"/>
              <a:alpha val="94000"/>
            </a:schemeClr>
          </a:solidFill>
        </p:spPr>
      </p:pic>
      <p:sp>
        <p:nvSpPr>
          <p:cNvPr id="47" name="Прямоугольник 46"/>
          <p:cNvSpPr/>
          <p:nvPr/>
        </p:nvSpPr>
        <p:spPr>
          <a:xfrm>
            <a:off x="9061394" y="6065306"/>
            <a:ext cx="3214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B9BD5">
                    <a:lumMod val="50000"/>
                  </a:srgbClr>
                </a:solidFill>
              </a:rPr>
              <a:t>2 </a:t>
            </a:r>
            <a:r>
              <a:rPr lang="ru-RU" sz="1600" b="1" dirty="0">
                <a:solidFill>
                  <a:prstClr val="black"/>
                </a:solidFill>
              </a:rPr>
              <a:t>туристические секции:</a:t>
            </a:r>
          </a:p>
          <a:p>
            <a:r>
              <a:rPr lang="ru-RU" sz="1200" dirty="0">
                <a:solidFill>
                  <a:prstClr val="black"/>
                </a:solidFill>
              </a:rPr>
              <a:t>«Спортивный туризм» – «</a:t>
            </a:r>
            <a:r>
              <a:rPr lang="ru-RU" sz="1200" dirty="0" err="1">
                <a:solidFill>
                  <a:prstClr val="black"/>
                </a:solidFill>
              </a:rPr>
              <a:t>Киммерия</a:t>
            </a:r>
            <a:r>
              <a:rPr lang="ru-RU" sz="1200" dirty="0">
                <a:solidFill>
                  <a:prstClr val="black"/>
                </a:solidFill>
              </a:rPr>
              <a:t>»;</a:t>
            </a:r>
          </a:p>
          <a:p>
            <a:r>
              <a:rPr lang="ru-RU" sz="1200" dirty="0">
                <a:solidFill>
                  <a:prstClr val="black"/>
                </a:solidFill>
              </a:rPr>
              <a:t>«Введение в туризм» – 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 19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779195" y="5877178"/>
            <a:ext cx="3960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5B9BD5">
                    <a:lumMod val="50000"/>
                  </a:srgbClr>
                </a:solidFill>
              </a:rPr>
              <a:t>1 </a:t>
            </a:r>
            <a:r>
              <a:rPr lang="ru-RU" sz="1600" b="1" dirty="0">
                <a:solidFill>
                  <a:prstClr val="black"/>
                </a:solidFill>
              </a:rPr>
              <a:t>кружок </a:t>
            </a:r>
            <a:r>
              <a:rPr lang="ru-RU" sz="1600" b="1" dirty="0" err="1">
                <a:solidFill>
                  <a:prstClr val="black"/>
                </a:solidFill>
              </a:rPr>
              <a:t>ЮИД:</a:t>
            </a:r>
            <a:r>
              <a:rPr lang="ru-RU" sz="1200" dirty="0" err="1">
                <a:solidFill>
                  <a:prstClr val="black"/>
                </a:solidFill>
              </a:rPr>
              <a:t>«Юный</a:t>
            </a:r>
            <a:r>
              <a:rPr lang="ru-RU" sz="1200" dirty="0">
                <a:solidFill>
                  <a:prstClr val="black"/>
                </a:solidFill>
              </a:rPr>
              <a:t> госавтоинспектор» - ЦЮДТ.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1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MosiaicBubbles/>
                    </a14:imgEffect>
                    <a14:imgEffect>
                      <a14:saturation sa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7729" y="5877178"/>
            <a:ext cx="466939" cy="46693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6666" y="6362738"/>
            <a:ext cx="492760" cy="492760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4779195" y="6226759"/>
            <a:ext cx="34342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5B9BD5">
                    <a:lumMod val="50000"/>
                  </a:srgbClr>
                </a:solidFill>
              </a:rPr>
              <a:t>3 </a:t>
            </a:r>
            <a:r>
              <a:rPr lang="ru-RU" sz="1600" b="1" dirty="0">
                <a:solidFill>
                  <a:prstClr val="black"/>
                </a:solidFill>
              </a:rPr>
              <a:t>объединения «</a:t>
            </a:r>
            <a:r>
              <a:rPr lang="ru-RU" sz="1600" b="1" dirty="0" err="1">
                <a:solidFill>
                  <a:prstClr val="black"/>
                </a:solidFill>
              </a:rPr>
              <a:t>Юнармия</a:t>
            </a:r>
            <a:r>
              <a:rPr lang="ru-RU" sz="1600" b="1" dirty="0">
                <a:solidFill>
                  <a:prstClr val="black"/>
                </a:solidFill>
              </a:rPr>
              <a:t>» -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 4, </a:t>
            </a:r>
          </a:p>
          <a:p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 15, </a:t>
            </a:r>
            <a:r>
              <a:rPr lang="ru-RU" sz="1200" dirty="0" err="1">
                <a:solidFill>
                  <a:prstClr val="black"/>
                </a:solidFill>
              </a:rPr>
              <a:t>шк</a:t>
            </a:r>
            <a:r>
              <a:rPr lang="ru-RU" sz="1200" dirty="0">
                <a:solidFill>
                  <a:prstClr val="black"/>
                </a:solidFill>
              </a:rPr>
              <a:t> № 19.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26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Левая круглая скобка 2057">
            <a:extLst>
              <a:ext uri="{FF2B5EF4-FFF2-40B4-BE49-F238E27FC236}">
                <a16:creationId xmlns:a16="http://schemas.microsoft.com/office/drawing/2014/main" id="{8E4EDC63-632C-46DC-B0F1-E5A7B857957F}"/>
              </a:ext>
            </a:extLst>
          </p:cNvPr>
          <p:cNvSpPr/>
          <p:nvPr/>
        </p:nvSpPr>
        <p:spPr>
          <a:xfrm>
            <a:off x="2545722" y="1613086"/>
            <a:ext cx="674463" cy="177632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Правая круглая скобка 2058">
            <a:extLst>
              <a:ext uri="{FF2B5EF4-FFF2-40B4-BE49-F238E27FC236}">
                <a16:creationId xmlns:a16="http://schemas.microsoft.com/office/drawing/2014/main" id="{285A9B39-664B-4E25-936A-61BCA51A3D3B}"/>
              </a:ext>
            </a:extLst>
          </p:cNvPr>
          <p:cNvSpPr/>
          <p:nvPr/>
        </p:nvSpPr>
        <p:spPr>
          <a:xfrm>
            <a:off x="5388566" y="1493969"/>
            <a:ext cx="1013533" cy="188791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B1601B-FA4C-44FB-A0F4-2B98D3B15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1" y="1260630"/>
            <a:ext cx="1057598" cy="96889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A9BB08F-77FC-48AB-A87C-B1285A50C39C}"/>
              </a:ext>
            </a:extLst>
          </p:cNvPr>
          <p:cNvSpPr/>
          <p:nvPr/>
        </p:nvSpPr>
        <p:spPr>
          <a:xfrm>
            <a:off x="3321229" y="112845"/>
            <a:ext cx="6471304" cy="37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в рамках Целевой Модели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046128-826B-4009-8899-9A94A0AC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18" t="20644" r="12691" b="17549"/>
          <a:stretch/>
        </p:blipFill>
        <p:spPr>
          <a:xfrm>
            <a:off x="0" y="12655"/>
            <a:ext cx="1665018" cy="1425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4CD12A-8D44-44FA-9E87-05A9A64DE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567" y="94504"/>
            <a:ext cx="1739740" cy="3680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3BEF85E-AAA3-490A-BCC8-95B9C58DB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018" y="490740"/>
            <a:ext cx="1263682" cy="7122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B6495C-D9C0-40A1-BA28-5D718B5EB5BE}"/>
              </a:ext>
            </a:extLst>
          </p:cNvPr>
          <p:cNvSpPr/>
          <p:nvPr/>
        </p:nvSpPr>
        <p:spPr>
          <a:xfrm>
            <a:off x="450418" y="2294519"/>
            <a:ext cx="1456593" cy="7024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Министерство культуры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Республики Крым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BD4D3D4-9C99-42FC-BEE3-5313BD2F3DE9}"/>
              </a:ext>
            </a:extLst>
          </p:cNvPr>
          <p:cNvSpPr/>
          <p:nvPr/>
        </p:nvSpPr>
        <p:spPr>
          <a:xfrm>
            <a:off x="3046318" y="1066878"/>
            <a:ext cx="2640282" cy="7899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Министерство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образования, науки и молодежи Республики Крым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0309AFF-87B1-4FA6-99EF-0FC7652BB109}"/>
              </a:ext>
            </a:extLst>
          </p:cNvPr>
          <p:cNvSpPr/>
          <p:nvPr/>
        </p:nvSpPr>
        <p:spPr>
          <a:xfrm>
            <a:off x="487699" y="3219271"/>
            <a:ext cx="1419312" cy="7809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спорта Республики Крым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772EB2C-B6BA-4A9D-80B6-2590B98BB811}"/>
              </a:ext>
            </a:extLst>
          </p:cNvPr>
          <p:cNvSpPr/>
          <p:nvPr/>
        </p:nvSpPr>
        <p:spPr>
          <a:xfrm>
            <a:off x="3674279" y="1961798"/>
            <a:ext cx="1309595" cy="35336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МЕЖВЕД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CAF5E0A-8EAD-4E60-AEF6-1D02ADFE66EC}"/>
              </a:ext>
            </a:extLst>
          </p:cNvPr>
          <p:cNvSpPr/>
          <p:nvPr/>
        </p:nvSpPr>
        <p:spPr>
          <a:xfrm>
            <a:off x="2658258" y="2465851"/>
            <a:ext cx="3357481" cy="11997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«Дворец детского и юношеского творчества»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Региональный модельный центр ДОД РК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9E13545-7E56-424A-A1A4-A6518EF9DD1D}"/>
              </a:ext>
            </a:extLst>
          </p:cNvPr>
          <p:cNvSpPr/>
          <p:nvPr/>
        </p:nvSpPr>
        <p:spPr>
          <a:xfrm>
            <a:off x="255021" y="4692436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Негосударственный сектор услуг по ДОД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FAEB58F-C795-40A3-A0A9-03B7367D75AE}"/>
              </a:ext>
            </a:extLst>
          </p:cNvPr>
          <p:cNvSpPr/>
          <p:nvPr/>
        </p:nvSpPr>
        <p:spPr>
          <a:xfrm>
            <a:off x="2813147" y="3964431"/>
            <a:ext cx="2945188" cy="319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Муниципальных опорных центров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2AB7F94B-9354-4BF6-B9D5-65C4C99712F8}"/>
              </a:ext>
            </a:extLst>
          </p:cNvPr>
          <p:cNvSpPr/>
          <p:nvPr/>
        </p:nvSpPr>
        <p:spPr>
          <a:xfrm>
            <a:off x="7453666" y="530829"/>
            <a:ext cx="4660124" cy="6191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Ресурсные центры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приказ Министерства образования, науки и молодежи РК от 10.12.15 г. № 1282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«Дворец детского и юношеского творчества» по художественной и социально-гуманитарной направленности, воспитанию детей, сопровождению инклюзивного образования, развитию деятельности Российского движения школьников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http://ddyt.ru/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«Малая академия наук «Искатель» по естественнонаучной и технической направленности 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http://crimea-man.ru/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«Эколого-биологический центр» по естественнонаучной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https://xn----9sbmlieoffcycw7c0esa.xn--p1ai/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ГБОУ ДО РК «Центр детско-юношеского туризма и краеведения» по туристско-краеведческой и физкультурно-спортивной направленности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https://crimuntur.ru/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  ГБОУ ДО РК «ДОЦ «Сокол» по краеведческой и социально-гуманитарной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http://sokol.com.ru/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ГБУ ДО РК «ДОЦ «Алые паруса» по физкультурно-спортивной и социально-гуманитарной направленности (военно-патриотическое воспитание)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http://alieparusa.com.ru/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ГБУ ДО РК «ДОЦ «Фортуна» по физкультурно-спортивной направленности (морские виды транспорта)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https://doc-fortuna.ru/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FFAFB858-DB92-4D72-B309-2B4D8BF54E64}"/>
              </a:ext>
            </a:extLst>
          </p:cNvPr>
          <p:cNvSpPr/>
          <p:nvPr/>
        </p:nvSpPr>
        <p:spPr>
          <a:xfrm>
            <a:off x="5332747" y="5787234"/>
            <a:ext cx="565508" cy="481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711A888C-F60E-4C18-9571-3693D8B77F95}"/>
              </a:ext>
            </a:extLst>
          </p:cNvPr>
          <p:cNvSpPr/>
          <p:nvPr/>
        </p:nvSpPr>
        <p:spPr>
          <a:xfrm>
            <a:off x="6478397" y="4830916"/>
            <a:ext cx="652352" cy="38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ВУЗы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95F5FBCA-DA92-40F8-86BA-B839C2F7A600}"/>
              </a:ext>
            </a:extLst>
          </p:cNvPr>
          <p:cNvSpPr/>
          <p:nvPr/>
        </p:nvSpPr>
        <p:spPr>
          <a:xfrm>
            <a:off x="5726284" y="4844752"/>
            <a:ext cx="675815" cy="369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ДОЦ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294F269A-7443-44CB-A9F8-A42A87108BF8}"/>
              </a:ext>
            </a:extLst>
          </p:cNvPr>
          <p:cNvSpPr/>
          <p:nvPr/>
        </p:nvSpPr>
        <p:spPr>
          <a:xfrm>
            <a:off x="3513329" y="5809771"/>
            <a:ext cx="1725784" cy="532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Общеобразовательные организаций интернатного типа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93C68C4C-39D5-428B-B7D4-C82FB57940D6}"/>
              </a:ext>
            </a:extLst>
          </p:cNvPr>
          <p:cNvSpPr/>
          <p:nvPr/>
        </p:nvSpPr>
        <p:spPr>
          <a:xfrm>
            <a:off x="6045199" y="5790371"/>
            <a:ext cx="565509" cy="467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УДО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3EADCC36-EA1F-4C59-8732-FC9B2487DFA3}"/>
              </a:ext>
            </a:extLst>
          </p:cNvPr>
          <p:cNvSpPr/>
          <p:nvPr/>
        </p:nvSpPr>
        <p:spPr>
          <a:xfrm>
            <a:off x="3674209" y="4702561"/>
            <a:ext cx="1991767" cy="73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Муниципальные бюджетные общеобразовательные учреждения 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E52F169-CCEA-4EF3-9053-B3FD78DA62FF}"/>
              </a:ext>
            </a:extLst>
          </p:cNvPr>
          <p:cNvSpPr/>
          <p:nvPr/>
        </p:nvSpPr>
        <p:spPr>
          <a:xfrm>
            <a:off x="2001595" y="4702561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4E36D2DB-475D-47AB-87ED-66FB97F24011}"/>
              </a:ext>
            </a:extLst>
          </p:cNvPr>
          <p:cNvSpPr/>
          <p:nvPr/>
        </p:nvSpPr>
        <p:spPr>
          <a:xfrm>
            <a:off x="1966964" y="5730767"/>
            <a:ext cx="1336831" cy="567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Научные организации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E5F20057-0650-4F08-AC85-B0E90AD7DFE6}"/>
              </a:ext>
            </a:extLst>
          </p:cNvPr>
          <p:cNvSpPr/>
          <p:nvPr/>
        </p:nvSpPr>
        <p:spPr>
          <a:xfrm>
            <a:off x="246877" y="5731398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общественные Организации и/или предприятия реального сектора экономики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47EFFDF9-FD20-44E9-8134-57F180151E21}"/>
              </a:ext>
            </a:extLst>
          </p:cNvPr>
          <p:cNvCxnSpPr>
            <a:cxnSpLocks/>
          </p:cNvCxnSpPr>
          <p:nvPr/>
        </p:nvCxnSpPr>
        <p:spPr>
          <a:xfrm flipV="1">
            <a:off x="1947977" y="1989482"/>
            <a:ext cx="588034" cy="309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F9035115-18B3-4D5B-B247-AD842A185ED8}"/>
              </a:ext>
            </a:extLst>
          </p:cNvPr>
          <p:cNvCxnSpPr>
            <a:cxnSpLocks/>
          </p:cNvCxnSpPr>
          <p:nvPr/>
        </p:nvCxnSpPr>
        <p:spPr>
          <a:xfrm flipV="1">
            <a:off x="1945474" y="3103043"/>
            <a:ext cx="462544" cy="341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644A2162-0ACF-40E1-B7B2-7D5CEDAFC75A}"/>
              </a:ext>
            </a:extLst>
          </p:cNvPr>
          <p:cNvCxnSpPr>
            <a:cxnSpLocks/>
          </p:cNvCxnSpPr>
          <p:nvPr/>
        </p:nvCxnSpPr>
        <p:spPr>
          <a:xfrm flipV="1">
            <a:off x="6556881" y="1918391"/>
            <a:ext cx="825696" cy="2763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EE5EC125-FDBB-4CA1-9FF1-3BE9366F7655}"/>
              </a:ext>
            </a:extLst>
          </p:cNvPr>
          <p:cNvCxnSpPr>
            <a:cxnSpLocks/>
          </p:cNvCxnSpPr>
          <p:nvPr/>
        </p:nvCxnSpPr>
        <p:spPr>
          <a:xfrm flipH="1">
            <a:off x="6089656" y="3476120"/>
            <a:ext cx="1262236" cy="456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F6D80885-7EE4-4424-B048-0D6D424CB1EA}"/>
              </a:ext>
            </a:extLst>
          </p:cNvPr>
          <p:cNvCxnSpPr>
            <a:cxnSpLocks/>
          </p:cNvCxnSpPr>
          <p:nvPr/>
        </p:nvCxnSpPr>
        <p:spPr>
          <a:xfrm>
            <a:off x="3674279" y="3667567"/>
            <a:ext cx="0" cy="2668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Двойные фигурные скобки 2066">
            <a:extLst>
              <a:ext uri="{FF2B5EF4-FFF2-40B4-BE49-F238E27FC236}">
                <a16:creationId xmlns:a16="http://schemas.microsoft.com/office/drawing/2014/main" id="{6B08C51A-4885-4F8F-8AD5-D3B9AA722DAC}"/>
              </a:ext>
            </a:extLst>
          </p:cNvPr>
          <p:cNvSpPr/>
          <p:nvPr/>
        </p:nvSpPr>
        <p:spPr>
          <a:xfrm>
            <a:off x="-34158" y="4532441"/>
            <a:ext cx="7416735" cy="204205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9" name="Прямая соединительная линия 2068">
            <a:extLst>
              <a:ext uri="{FF2B5EF4-FFF2-40B4-BE49-F238E27FC236}">
                <a16:creationId xmlns:a16="http://schemas.microsoft.com/office/drawing/2014/main" id="{0733D00D-CED1-4D8E-97F8-59EDB5406F41}"/>
              </a:ext>
            </a:extLst>
          </p:cNvPr>
          <p:cNvCxnSpPr>
            <a:cxnSpLocks/>
          </p:cNvCxnSpPr>
          <p:nvPr/>
        </p:nvCxnSpPr>
        <p:spPr>
          <a:xfrm flipV="1">
            <a:off x="288758" y="4532441"/>
            <a:ext cx="6841991" cy="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A67642D7-1097-4755-B411-E5BC1EC68123}"/>
              </a:ext>
            </a:extLst>
          </p:cNvPr>
          <p:cNvCxnSpPr>
            <a:cxnSpLocks/>
          </p:cNvCxnSpPr>
          <p:nvPr/>
        </p:nvCxnSpPr>
        <p:spPr>
          <a:xfrm>
            <a:off x="3697717" y="4330702"/>
            <a:ext cx="0" cy="282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28BDACE3-E237-4813-BB03-B48401586C81}"/>
              </a:ext>
            </a:extLst>
          </p:cNvPr>
          <p:cNvCxnSpPr>
            <a:cxnSpLocks/>
          </p:cNvCxnSpPr>
          <p:nvPr/>
        </p:nvCxnSpPr>
        <p:spPr>
          <a:xfrm flipH="1">
            <a:off x="5849986" y="3932120"/>
            <a:ext cx="1501906" cy="539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D059C7E0-8F68-4831-9365-179E0AE34EA6}"/>
              </a:ext>
            </a:extLst>
          </p:cNvPr>
          <p:cNvCxnSpPr>
            <a:cxnSpLocks/>
          </p:cNvCxnSpPr>
          <p:nvPr/>
        </p:nvCxnSpPr>
        <p:spPr>
          <a:xfrm flipV="1">
            <a:off x="288758" y="6574498"/>
            <a:ext cx="6841991" cy="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134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341C613-6782-546B-357C-9445419A7A59}"/>
              </a:ext>
            </a:extLst>
          </p:cNvPr>
          <p:cNvSpPr/>
          <p:nvPr/>
        </p:nvSpPr>
        <p:spPr>
          <a:xfrm>
            <a:off x="1441479" y="154310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сентябрь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в Республике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307 286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октябрь2024 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232 793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что составляет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75,8%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211 693 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17 593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4 032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3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8528" y="57144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669328" y="57144"/>
            <a:ext cx="8758881" cy="977643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реализующие программы дополнительного  образования в муниципальном образовании городской округ Керчь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8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669328" y="3613240"/>
            <a:ext cx="8758881" cy="977643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дополнительного  образования муниципального образования в муниципальном образовании городской округ Керчь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FB3D77-D553-4957-F3B3-888BE1FD42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49" y="955912"/>
            <a:ext cx="888716" cy="8887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251" y="1512816"/>
            <a:ext cx="530977" cy="5309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1618" y="2230562"/>
            <a:ext cx="480241" cy="4802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1618" y="2995381"/>
            <a:ext cx="435659" cy="4233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4E5959-5F37-FB77-362A-65287693E1FE}"/>
              </a:ext>
            </a:extLst>
          </p:cNvPr>
          <p:cNvSpPr txBox="1"/>
          <p:nvPr/>
        </p:nvSpPr>
        <p:spPr>
          <a:xfrm>
            <a:off x="1021194" y="1033589"/>
            <a:ext cx="62036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Федерального значения -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702378-A602-5D4B-3B56-1C0861425A8A}"/>
              </a:ext>
            </a:extLst>
          </p:cNvPr>
          <p:cNvSpPr txBox="1"/>
          <p:nvPr/>
        </p:nvSpPr>
        <p:spPr>
          <a:xfrm>
            <a:off x="669328" y="1660842"/>
            <a:ext cx="62036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организаций  -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ED5605-5DD9-7751-0F79-D553C6357972}"/>
              </a:ext>
            </a:extLst>
          </p:cNvPr>
          <p:cNvSpPr txBox="1"/>
          <p:nvPr/>
        </p:nvSpPr>
        <p:spPr>
          <a:xfrm>
            <a:off x="669328" y="2312584"/>
            <a:ext cx="62036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организаций -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41859" y="3078193"/>
            <a:ext cx="43505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Негосударственных организаций -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-366145" y="4951771"/>
            <a:ext cx="44891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</a:t>
            </a:r>
          </a:p>
          <a:p>
            <a:pPr lvl="0"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РК» всего программ  -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597</a:t>
            </a: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9188187"/>
              </p:ext>
            </p:extLst>
          </p:nvPr>
        </p:nvGraphicFramePr>
        <p:xfrm>
          <a:off x="5015753" y="4725820"/>
          <a:ext cx="5907914" cy="2383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232910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DD5AF-E106-697F-BFB4-69788504BF0D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663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10" y="53357"/>
            <a:ext cx="9412209" cy="905773"/>
          </a:xfrm>
        </p:spPr>
        <p:txBody>
          <a:bodyPr>
            <a:noAutofit/>
          </a:bodyPr>
          <a:lstStyle/>
          <a:p>
            <a:r>
              <a:rPr lang="ru-RU" sz="3200" dirty="0"/>
              <a:t>Где родителю найти информацию про кружки </a:t>
            </a:r>
            <a:br>
              <a:rPr lang="ru-RU" sz="3200" dirty="0"/>
            </a:br>
            <a:r>
              <a:rPr lang="ru-RU" sz="3200" dirty="0"/>
              <a:t>и секции? И как записать на них ребенка?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7C02C61-453D-4D08-B236-64FCB3D6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99" y="1306138"/>
            <a:ext cx="3168386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1.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Региональный навигатор дополнительного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BF4A43-6509-4D7C-BC36-FECF561A8EA3}"/>
              </a:ext>
            </a:extLst>
          </p:cNvPr>
          <p:cNvSpPr/>
          <p:nvPr/>
        </p:nvSpPr>
        <p:spPr>
          <a:xfrm>
            <a:off x="4781517" y="1247641"/>
            <a:ext cx="316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2.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Единый портал государственных услуг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4BBC03-AD35-47CF-B1F5-7A8E49785C36}"/>
              </a:ext>
            </a:extLst>
          </p:cNvPr>
          <p:cNvSpPr/>
          <p:nvPr/>
        </p:nvSpPr>
        <p:spPr>
          <a:xfrm>
            <a:off x="8845430" y="1263563"/>
            <a:ext cx="323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3.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Личное посещение образовательной организации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193BBF3-2D85-4D78-A63E-913F5183EAD2}"/>
              </a:ext>
            </a:extLst>
          </p:cNvPr>
          <p:cNvSpPr/>
          <p:nvPr/>
        </p:nvSpPr>
        <p:spPr>
          <a:xfrm>
            <a:off x="4781517" y="2372019"/>
            <a:ext cx="2892725" cy="9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Зайдите на сайт Госуслуги – раздел «Дети и образование» – популярное – «Запись в кружки и секции»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27EA72-07AC-423E-BE0B-4871A036F1D6}"/>
              </a:ext>
            </a:extLst>
          </p:cNvPr>
          <p:cNvSpPr/>
          <p:nvPr/>
        </p:nvSpPr>
        <p:spPr>
          <a:xfrm>
            <a:off x="4781517" y="3488998"/>
            <a:ext cx="2892725" cy="1173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заявлении укажите свой регион – период обучения ребенка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Выберите программу, группу и дату начала обучения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D07F2CF-667F-4189-9295-7F672E4510CE}"/>
              </a:ext>
            </a:extLst>
          </p:cNvPr>
          <p:cNvSpPr/>
          <p:nvPr/>
        </p:nvSpPr>
        <p:spPr>
          <a:xfrm>
            <a:off x="4781516" y="4855839"/>
            <a:ext cx="2892725" cy="1318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Укажите кого хотите записать и проверьте корректность введенных данных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Отслеживайте статус поданного заявления в Личном кабинете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275025A-DD45-480D-96BA-E442402A3C21}"/>
              </a:ext>
            </a:extLst>
          </p:cNvPr>
          <p:cNvSpPr/>
          <p:nvPr/>
        </p:nvSpPr>
        <p:spPr>
          <a:xfrm>
            <a:off x="4606696" y="2195519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06DBBD9-35F4-4701-AF6D-F89D99B42B50}"/>
              </a:ext>
            </a:extLst>
          </p:cNvPr>
          <p:cNvSpPr/>
          <p:nvPr/>
        </p:nvSpPr>
        <p:spPr>
          <a:xfrm>
            <a:off x="4606696" y="3314178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A7E05C67-91CB-450C-9AF3-CB3F839A5B98}"/>
              </a:ext>
            </a:extLst>
          </p:cNvPr>
          <p:cNvSpPr/>
          <p:nvPr/>
        </p:nvSpPr>
        <p:spPr>
          <a:xfrm>
            <a:off x="4606696" y="4761610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BE4E3D6-89F0-4978-898F-434E32BDFF59}"/>
              </a:ext>
            </a:extLst>
          </p:cNvPr>
          <p:cNvGrpSpPr/>
          <p:nvPr/>
        </p:nvGrpSpPr>
        <p:grpSpPr>
          <a:xfrm>
            <a:off x="626476" y="2170971"/>
            <a:ext cx="2901506" cy="4563314"/>
            <a:chOff x="626476" y="2170971"/>
            <a:chExt cx="2901506" cy="456331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F4BD46F6-F5D2-4312-8FAF-B005CBEBEB54}"/>
                </a:ext>
              </a:extLst>
            </p:cNvPr>
            <p:cNvSpPr/>
            <p:nvPr/>
          </p:nvSpPr>
          <p:spPr>
            <a:xfrm>
              <a:off x="1172308" y="2170971"/>
              <a:ext cx="2355673" cy="97601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Зайдите в АИС «Навигатор дополнительного образования РК»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hlinkClick r:id="rId4"/>
                </a:rPr>
                <a:t>https://</a:t>
              </a:r>
              <a:r>
                <a:rPr lang="ru-RU" sz="1400" dirty="0">
                  <a:solidFill>
                    <a:schemeClr val="tx1"/>
                  </a:solidFill>
                  <a:hlinkClick r:id="rId4"/>
                </a:rPr>
                <a:t>р82.навигатор.дети</a:t>
              </a:r>
              <a:r>
                <a:rPr lang="ru-RU" sz="14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027F5255-6E02-4F9F-8C5C-8F1A6000FD97}"/>
                </a:ext>
              </a:extLst>
            </p:cNvPr>
            <p:cNvSpPr/>
            <p:nvPr/>
          </p:nvSpPr>
          <p:spPr>
            <a:xfrm>
              <a:off x="1183756" y="3239288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Пройдите регистрацию в Навигаторе для создания личного кабинета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9541EF1D-FF26-41E2-95BB-BB6F9C9FA5E7}"/>
                </a:ext>
              </a:extLst>
            </p:cNvPr>
            <p:cNvSpPr/>
            <p:nvPr/>
          </p:nvSpPr>
          <p:spPr>
            <a:xfrm>
              <a:off x="1183756" y="4070394"/>
              <a:ext cx="2344226" cy="11731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Подтвердить электронную почту по ссылке, указанной в письме от службы техподдержки Навигатора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368FD8E0-A2A4-4A95-AE0D-1508D12886F7}"/>
                </a:ext>
              </a:extLst>
            </p:cNvPr>
            <p:cNvSpPr/>
            <p:nvPr/>
          </p:nvSpPr>
          <p:spPr>
            <a:xfrm>
              <a:off x="1172309" y="5355706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Зарегистрировать своих детей в личном кабинете Навигатора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B0A8A7D5-5737-410A-987B-7FCB1C0EA298}"/>
                </a:ext>
              </a:extLst>
            </p:cNvPr>
            <p:cNvSpPr/>
            <p:nvPr/>
          </p:nvSpPr>
          <p:spPr>
            <a:xfrm>
              <a:off x="1183756" y="6173843"/>
              <a:ext cx="2344226" cy="4550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Подать заявку на занятия </a:t>
              </a:r>
              <a:br>
                <a:rPr lang="ru-RU" sz="1400" dirty="0">
                  <a:solidFill>
                    <a:schemeClr val="tx1"/>
                  </a:solidFill>
                </a:rPr>
              </a:br>
              <a:r>
                <a:rPr lang="ru-RU" sz="1400" dirty="0">
                  <a:solidFill>
                    <a:schemeClr val="tx1"/>
                  </a:solidFill>
                </a:rPr>
                <a:t>в кружки и секции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118834-A0EA-4617-A6B3-EEDB65A47661}"/>
                </a:ext>
              </a:extLst>
            </p:cNvPr>
            <p:cNvSpPr txBox="1"/>
            <p:nvPr/>
          </p:nvSpPr>
          <p:spPr>
            <a:xfrm>
              <a:off x="632466" y="2298162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F18E0F-22FC-418C-AD42-CFDA5EA267D0}"/>
                </a:ext>
              </a:extLst>
            </p:cNvPr>
            <p:cNvSpPr txBox="1"/>
            <p:nvPr/>
          </p:nvSpPr>
          <p:spPr>
            <a:xfrm>
              <a:off x="626478" y="3146985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239A5B-1D95-4054-93CA-E522CBF912ED}"/>
                </a:ext>
              </a:extLst>
            </p:cNvPr>
            <p:cNvSpPr txBox="1"/>
            <p:nvPr/>
          </p:nvSpPr>
          <p:spPr>
            <a:xfrm>
              <a:off x="626477" y="4015860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3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296B14-B108-4356-AE8E-F62EECE38C13}"/>
                </a:ext>
              </a:extLst>
            </p:cNvPr>
            <p:cNvSpPr txBox="1"/>
            <p:nvPr/>
          </p:nvSpPr>
          <p:spPr>
            <a:xfrm>
              <a:off x="626476" y="5298121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3F9B66-9033-40E9-86D9-4E3DDADE76AC}"/>
                </a:ext>
              </a:extLst>
            </p:cNvPr>
            <p:cNvSpPr txBox="1"/>
            <p:nvPr/>
          </p:nvSpPr>
          <p:spPr>
            <a:xfrm>
              <a:off x="626476" y="6087954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4C4DFFF4-6C05-4E71-A153-4D701CAF5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6"/>
          <a:stretch/>
        </p:blipFill>
        <p:spPr bwMode="auto">
          <a:xfrm>
            <a:off x="9111751" y="2389575"/>
            <a:ext cx="223837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F90C2B-48F8-DE8A-7B99-332471A64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363" y="2118811"/>
            <a:ext cx="71939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15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712895"/>
              </p:ext>
            </p:extLst>
          </p:nvPr>
        </p:nvGraphicFramePr>
        <p:xfrm>
          <a:off x="997528" y="2458193"/>
          <a:ext cx="10117776" cy="4306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CB94F2D-0D03-B74F-369A-B2DC9B0A4D4E}"/>
              </a:ext>
            </a:extLst>
          </p:cNvPr>
          <p:cNvSpPr/>
          <p:nvPr/>
        </p:nvSpPr>
        <p:spPr>
          <a:xfrm>
            <a:off x="159323" y="93602"/>
            <a:ext cx="11487704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E65AEB8-5AFA-E07E-7614-DBC59D4B560F}"/>
              </a:ext>
            </a:extLst>
          </p:cNvPr>
          <p:cNvSpPr/>
          <p:nvPr/>
        </p:nvSpPr>
        <p:spPr>
          <a:xfrm>
            <a:off x="480108" y="1136900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в Республике Крым реализуется программ дополнительного образования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8 584</a:t>
            </a: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-5435" y="1096724"/>
            <a:ext cx="38755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Ежегодный опрос ОНЛАЙН об удовлетворенности услугами ДО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анкетирование, консультации для родителей и обучающихся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838200" y="340332"/>
            <a:ext cx="10515600" cy="78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Информационная работа с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/>
              <a:ea typeface="+mj-ea"/>
              <a:cs typeface="+mj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2CF0CE-8D55-4274-EC81-AEBB79C0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6" y="19395"/>
            <a:ext cx="1670673" cy="10726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0502D4-AA96-15B4-C680-7D2800B769C4}"/>
              </a:ext>
            </a:extLst>
          </p:cNvPr>
          <p:cNvSpPr txBox="1"/>
          <p:nvPr/>
        </p:nvSpPr>
        <p:spPr>
          <a:xfrm>
            <a:off x="3973584" y="707911"/>
            <a:ext cx="3969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Актуальная информация для родителей Республики Крым о Навигаторе в ВК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C6A47C-4357-E7A7-8422-0F47EA15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4195690" y="1417066"/>
            <a:ext cx="1565816" cy="2243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6EAFFB-4D35-E680-1ABD-83D93D81E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33292">
            <a:off x="8107261" y="2867203"/>
            <a:ext cx="1448630" cy="17127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C2870C-731B-01AC-DD36-AA1C087E18A5}"/>
              </a:ext>
            </a:extLst>
          </p:cNvPr>
          <p:cNvSpPr txBox="1"/>
          <p:nvPr/>
        </p:nvSpPr>
        <p:spPr>
          <a:xfrm>
            <a:off x="7943180" y="1072431"/>
            <a:ext cx="39412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Вопрос-ответ для родителей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(что такое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соц.сертификат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соц.заказ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6EAD4F-3A3A-484D-CBFF-97F392146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0822">
            <a:off x="10528370" y="2593641"/>
            <a:ext cx="1538641" cy="17697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4F1D55-16A9-5895-A618-EF630F639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9972" y="2851541"/>
            <a:ext cx="1496148" cy="1521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437FAE-E0E2-BFB3-B1B9-573A2AEBB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4541471" y="3344233"/>
            <a:ext cx="1373381" cy="16997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142B894-CC57-FF5C-BA58-5E406CB8D0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581" y="4194183"/>
            <a:ext cx="1677412" cy="15430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6E50BAD-D77F-E4B4-F53D-AF379859A9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5648" y="1661099"/>
            <a:ext cx="1560062" cy="18913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72DE21E-BAB4-17B1-AA48-48144C61B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4" y="4571117"/>
            <a:ext cx="1969482" cy="102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B6D7A-3BAF-B548-A742-672F2EDA45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151968" y="2092163"/>
            <a:ext cx="1781867" cy="21106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670935-6373-40DD-620C-3DB51276F2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192577" y="2401512"/>
            <a:ext cx="1861847" cy="18688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8C2663-12D8-B1B2-0AF7-9F9977D739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5733" y="3047722"/>
            <a:ext cx="1663651" cy="21084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58C5FCB-C1F8-EEE3-470B-468B362A40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374875">
            <a:off x="7876144" y="4493554"/>
            <a:ext cx="1624348" cy="15914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B6895E2-47DA-9B30-1244-68B150BF6B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53914" y="4198736"/>
            <a:ext cx="2055340" cy="176558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CCDB73F-D486-E935-5936-BB3C07EE919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0396" y="5585069"/>
            <a:ext cx="1457298" cy="9239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E52FACA-6560-6621-3B46-64FABA88AC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7711" y="5518836"/>
            <a:ext cx="1586015" cy="13391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8ED86D-E2C1-9E6F-24F2-7EB61147C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1447514" y="2026935"/>
            <a:ext cx="1565816" cy="22438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F2FABD-2D84-50C0-6942-2F2E62428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181394" y="5092568"/>
            <a:ext cx="1373381" cy="16997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2D2C79-78B1-7101-6CEE-BCC5077B40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615" y="4827616"/>
            <a:ext cx="1969482" cy="10208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FCEAC1-D40E-1CDA-EB20-2C17E67B14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255342" y="2323969"/>
            <a:ext cx="1781867" cy="2110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F411778-EB33-CE2C-3E67-280A2713D1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307431" y="2503655"/>
            <a:ext cx="1861847" cy="18688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48C4546-93D3-2D9E-C667-A1A38765F5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0405" y="4663939"/>
            <a:ext cx="1663651" cy="210845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836F90C-9038-E24B-57DA-A98DC95FA0E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37730" y="4149349"/>
            <a:ext cx="2055340" cy="17655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2731AD7-9200-315E-5CEA-D9199782B1E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6383" t="11928" r="62268" b="31942"/>
          <a:stretch/>
        </p:blipFill>
        <p:spPr>
          <a:xfrm>
            <a:off x="3790382" y="1298633"/>
            <a:ext cx="4176918" cy="42044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D79E4B5-3F7A-C581-4646-20E32B6330E1}"/>
              </a:ext>
            </a:extLst>
          </p:cNvPr>
          <p:cNvSpPr txBox="1"/>
          <p:nvPr/>
        </p:nvSpPr>
        <p:spPr>
          <a:xfrm>
            <a:off x="3817180" y="5595762"/>
            <a:ext cx="6157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9"/>
              </a:rPr>
              <a:t>https://vk.com/p82navigator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9996</TotalTime>
  <Words>4552</Words>
  <Application>Microsoft Office PowerPoint</Application>
  <PresentationFormat>Широкоэкранный</PresentationFormat>
  <Paragraphs>671</Paragraphs>
  <Slides>26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Century Gothic</vt:lpstr>
      <vt:lpstr>Montserrat Medium</vt:lpstr>
      <vt:lpstr>Myriad Pro Cond</vt:lpstr>
      <vt:lpstr>Times New Roman</vt:lpstr>
      <vt:lpstr>Wingdings</vt:lpstr>
      <vt:lpstr>Тема Office</vt:lpstr>
      <vt:lpstr>Информационная кампания  о реализации  дополнительного образования детей в Республике Крым и муниципальном образовании городской округ Керчь</vt:lpstr>
      <vt:lpstr>Система дополнительного образования детей 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Где родителю найти информацию про кружки  и секции? И как записать на них ребенка?</vt:lpstr>
      <vt:lpstr>Презентация PowerPoint</vt:lpstr>
      <vt:lpstr>Презентация PowerPoint</vt:lpstr>
      <vt:lpstr>Презентация PowerPoint</vt:lpstr>
      <vt:lpstr>конкурсы</vt:lpstr>
      <vt:lpstr>  Как родителям выбрать направление  для обучения в ГБОУ ДО РК  «Дворец детского и юношеского творчества» </vt:lpstr>
      <vt:lpstr>Презентация PowerPoint</vt:lpstr>
      <vt:lpstr>конкурсы</vt:lpstr>
      <vt:lpstr>Как родителям выбрать направление  для обучения в ГБОУ ДО РК «Малая академия наук «Искатель»</vt:lpstr>
      <vt:lpstr>Презентация PowerPoint</vt:lpstr>
      <vt:lpstr>конкурсы</vt:lpstr>
      <vt:lpstr>  Как родителям выбрать направление  для обучения ГБОУ ДО РК «Центр детско-юношеского туризма и краеведения» </vt:lpstr>
      <vt:lpstr>Презентация PowerPoint</vt:lpstr>
      <vt:lpstr>конкурсы</vt:lpstr>
      <vt:lpstr> Как родителям выбрать направление  для обучения  в ГБОУ ДО РК «ЭКОЛОГО-БИОЛОГИЧЕСКИЙ ЦЕНТР»</vt:lpstr>
      <vt:lpstr>Региональный центр одарённых детей «Импульс», созданный с учетом опыта Образовательного Фонда «Талант и Успех» </vt:lpstr>
      <vt:lpstr>Региональный центр одарённых детей «Импульс», созданный с учетом опыта Образовательного Фонда «Талант и Успех» </vt:lpstr>
      <vt:lpstr>конкурсы</vt:lpstr>
      <vt:lpstr>Региональный центр одарённых детей «Импульс», созданный с учетом опыта Образовательного Фонда «Талант и Успех» </vt:lpstr>
      <vt:lpstr>Региональный центр одарённых детей «Импульс», созданный с учетом опыта Образовательного Фонда «Талант и Успех»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родительских собраний о важности  дополнительного образования детей</dc:title>
  <dc:creator>Бородин Егор</dc:creator>
  <cp:lastModifiedBy>Пользователь</cp:lastModifiedBy>
  <cp:revision>140</cp:revision>
  <cp:lastPrinted>2024-09-25T14:59:52Z</cp:lastPrinted>
  <dcterms:created xsi:type="dcterms:W3CDTF">2024-07-30T07:54:31Z</dcterms:created>
  <dcterms:modified xsi:type="dcterms:W3CDTF">2024-10-22T19:31:29Z</dcterms:modified>
</cp:coreProperties>
</file>