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20.11.2014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.jpeg"/><Relationship Id="rId7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3.jpeg"/><Relationship Id="rId7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.jpeg"/><Relationship Id="rId7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.jpeg"/><Relationship Id="rId7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3.jpeg"/><Relationship Id="rId7" Type="http://schemas.openxmlformats.org/officeDocument/2006/relationships/image" Target="../media/image4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3.jpeg"/><Relationship Id="rId7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3.jpeg"/><Relationship Id="rId7" Type="http://schemas.openxmlformats.org/officeDocument/2006/relationships/image" Target="../media/image5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3.jpeg"/><Relationship Id="rId7" Type="http://schemas.openxmlformats.org/officeDocument/2006/relationships/image" Target="../media/image7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10" Type="http://schemas.openxmlformats.org/officeDocument/2006/relationships/image" Target="../media/image75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.jpeg"/><Relationship Id="rId7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jpeg"/><Relationship Id="rId7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Основы мировых религиозных культур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797152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Маслакова </a:t>
            </a:r>
          </a:p>
          <a:p>
            <a:pPr algn="r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Елена Николаевна</a:t>
            </a:r>
          </a:p>
          <a:p>
            <a:endParaRPr lang="ru-RU" dirty="0"/>
          </a:p>
        </p:txBody>
      </p:sp>
      <p:pic>
        <p:nvPicPr>
          <p:cNvPr id="4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1912987" cy="131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01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Священные книги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69614"/>
            <a:ext cx="8229600" cy="52377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Танах 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             Библия	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    Коран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Типитаки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Виктор\Downloads\Новая папка\983944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52936"/>
            <a:ext cx="2358652" cy="212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Виктор\Downloads\Новая папка\Pali-Can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54" y="4048143"/>
            <a:ext cx="1859110" cy="247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Виктор\Downloads\Новая папка\182387-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46" y="1312225"/>
            <a:ext cx="1784326" cy="235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Виктор\Downloads\Новая папка\300982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046585"/>
            <a:ext cx="1858888" cy="24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Виктор\Downloads\Новая папка\1269512292_koran_big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34"/>
          <a:stretch/>
        </p:blipFill>
        <p:spPr bwMode="auto">
          <a:xfrm>
            <a:off x="6009105" y="4869160"/>
            <a:ext cx="2870055" cy="178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82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01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Добро и зло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69614"/>
            <a:ext cx="8229600" cy="5237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	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    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Виктор\Downloads\Новая папка\1237893806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620000" cy="50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547936" y="1522014"/>
            <a:ext cx="8229600" cy="5237774"/>
          </a:xfrm>
          <a:prstGeom prst="rect">
            <a:avLst/>
          </a:prstGeom>
        </p:spPr>
        <p:txBody>
          <a:bodyPr>
            <a:norm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   </a:t>
            </a:r>
            <a:r>
              <a:rPr lang="ru-RU" b="1" dirty="0" smtClean="0"/>
              <a:t>«</a:t>
            </a:r>
            <a:r>
              <a:rPr lang="ru-RU" b="1" dirty="0"/>
              <a:t>Помни </a:t>
            </a:r>
            <a:r>
              <a:rPr lang="ru-RU" b="1" dirty="0" smtClean="0"/>
              <a:t>ДОБРО…</a:t>
            </a:r>
          </a:p>
          <a:p>
            <a:pPr marL="0" indent="0">
              <a:buNone/>
            </a:pP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 … и </a:t>
            </a:r>
            <a:r>
              <a:rPr lang="ru-RU" b="1" dirty="0"/>
              <a:t>забывай </a:t>
            </a:r>
            <a:r>
              <a:rPr lang="ru-RU" b="1" dirty="0" smtClean="0"/>
              <a:t>ЗЛО»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4874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01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Священные сооружения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5229" y="1196752"/>
            <a:ext cx="8465444" cy="604867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Синагога                                   Православный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храм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                      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	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                                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Буддийский храм (Пагода),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монастыри (Дацаны)                                      Мечеть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Виктор\Downloads\Новая папка\983944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924944"/>
            <a:ext cx="2142628" cy="193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Виктор\Downloads\Новая папка\62684237_2857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569" y="1754273"/>
            <a:ext cx="2796506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Виктор\Downloads\Новая папка\1353146938_sinagog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734" y="1196752"/>
            <a:ext cx="1764028" cy="24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Виктор\Downloads\Новая папка\file_05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911" y="4202369"/>
            <a:ext cx="2315851" cy="154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Виктор\Downloads\Новая папка\pagoda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81" y="3212976"/>
            <a:ext cx="1847017" cy="25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Виктор\Downloads\Новая папка\837e7ef228f9f14e36dd45c2868bc42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532" y="4135870"/>
            <a:ext cx="2891060" cy="216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8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418" y="65108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Искусство в религиозной культуре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Виктор\Downloads\Новая папка\0929c3cad19ed013c8060873148f9d8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36" y="4057220"/>
            <a:ext cx="2471930" cy="255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Виктор\Downloads\Новая папка\bcbe88dbb1f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78" y="1244742"/>
            <a:ext cx="1910658" cy="2612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Виктор\Downloads\Новая папка\posterlux-feofan_grek_okolo_1337_posle_1405-spas_v_silah_140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077" y="2662799"/>
            <a:ext cx="2016224" cy="262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40307" y="1244742"/>
            <a:ext cx="1800200" cy="36003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i="1" dirty="0" err="1" smtClean="0"/>
              <a:t>В.М.Васнецов</a:t>
            </a:r>
            <a:endParaRPr lang="ru-RU" b="1" i="1" dirty="0"/>
          </a:p>
        </p:txBody>
      </p:sp>
      <p:sp>
        <p:nvSpPr>
          <p:cNvPr id="15" name="Объект 3"/>
          <p:cNvSpPr txBox="1">
            <a:spLocks/>
          </p:cNvSpPr>
          <p:nvPr/>
        </p:nvSpPr>
        <p:spPr>
          <a:xfrm>
            <a:off x="2241101" y="4932616"/>
            <a:ext cx="1800200" cy="360039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Font typeface="Wingdings 2"/>
              <a:buNone/>
            </a:pPr>
            <a:r>
              <a:rPr lang="ru-RU" b="1" i="1" dirty="0" err="1" smtClean="0"/>
              <a:t>Ф.Грек</a:t>
            </a:r>
            <a:endParaRPr lang="ru-RU" b="1" i="1" dirty="0"/>
          </a:p>
        </p:txBody>
      </p:sp>
      <p:sp>
        <p:nvSpPr>
          <p:cNvPr id="16" name="Объект 3"/>
          <p:cNvSpPr txBox="1">
            <a:spLocks/>
          </p:cNvSpPr>
          <p:nvPr/>
        </p:nvSpPr>
        <p:spPr>
          <a:xfrm>
            <a:off x="216996" y="6228687"/>
            <a:ext cx="1440160" cy="360039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Font typeface="Wingdings 2"/>
              <a:buNone/>
            </a:pPr>
            <a:r>
              <a:rPr lang="ru-RU" b="1" i="1" dirty="0" smtClean="0"/>
              <a:t>Рублев</a:t>
            </a:r>
            <a:endParaRPr lang="ru-RU" b="1" i="1" dirty="0"/>
          </a:p>
        </p:txBody>
      </p:sp>
      <p:pic>
        <p:nvPicPr>
          <p:cNvPr id="9221" name="Picture 5" descr="C:\Users\Виктор\Downloads\Новая папка\podsvechnik-alberti-livio-semisvechnik-minora-bolshoy-pod-zolot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21329"/>
            <a:ext cx="1872208" cy="233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Виктор\Downloads\Новая папка\menor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5063193"/>
            <a:ext cx="1728192" cy="166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C:\Users\Виктор\Downloads\Новая папка\img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731" y="1360348"/>
            <a:ext cx="2751757" cy="206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:\Users\Виктор\Downloads\Новая папка\i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587" y="2852936"/>
            <a:ext cx="2839429" cy="177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36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925" y="25503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Ритуалы и традиции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Виктор\Downloads\Новая папка\15834_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443234"/>
            <a:ext cx="2849046" cy="2144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Виктор\Downloads\Новая папка\full_mm2008-01-27_001s8_putink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941315"/>
            <a:ext cx="3312368" cy="221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Виктор\Downloads\Новая папка\impartasir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265" y="1075616"/>
            <a:ext cx="3322587" cy="221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C:\Users\Виктор\Downloads\Новая папка\821a0764e93888c173ba3b30999b40b80f74b744_4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2663647" cy="332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Виктор\Downloads\Новая папка\104196344_4059776_92f474710b0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550" y="4353183"/>
            <a:ext cx="2993249" cy="232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83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925" y="25503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Ритуалы и традиции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Виктор\Downloads\Новая папка\1296_137464706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662" y="4516197"/>
            <a:ext cx="3240360" cy="216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Виктор\Downloads\Новая папка\45857705_evreyskaya_svadb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2912294" cy="209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Виктор\Downloads\Новая папка\1349546770_barmitzwa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786109"/>
            <a:ext cx="3231221" cy="223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Виктор\Downloads\Новая папка\kipur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77"/>
          <a:stretch/>
        </p:blipFill>
        <p:spPr bwMode="auto">
          <a:xfrm>
            <a:off x="5713270" y="1196752"/>
            <a:ext cx="3312368" cy="223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Виктор\Downloads\Новая папка\1842_08_joeder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75" y="1304764"/>
            <a:ext cx="3034323" cy="202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61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925" y="25503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Ритуалы и традиции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Виктор\Downloads\Новая папка\pohoroni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295" y="4151326"/>
            <a:ext cx="3262153" cy="217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Виктор\Downloads\Новая папка\1304136427_svadb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227" y="1148399"/>
            <a:ext cx="4029237" cy="265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Виктор\Downloads\Новая папка\1368866013_0589295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268760"/>
            <a:ext cx="3384376" cy="2534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Виктор\Downloads\Новая папка\1351251916-46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026" y="3136630"/>
            <a:ext cx="2723846" cy="218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Виктор\Downloads\Новая папка\113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22" y="4227524"/>
            <a:ext cx="3312175" cy="248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142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925" y="25503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Ритуалы и традиции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Виктор\Downloads\Новая папка\1365971339_kalachakra_0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07" y="4077072"/>
            <a:ext cx="3232465" cy="215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Виктор\Downloads\Новая папка\meditate261f05de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51457"/>
            <a:ext cx="3168351" cy="253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Виктор\Downloads\Новая папка\photo-sborka.ru_555_view_87D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591" y="1316291"/>
            <a:ext cx="3480197" cy="231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C:\Users\Виктор\Downloads\Новая папка\1165274696_1img_555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93096"/>
            <a:ext cx="2949644" cy="227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Виктор\Downloads\Новая папка\gadanie_1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118625"/>
            <a:ext cx="2184053" cy="158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Виктор\Downloads\Новая папка\photo-592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05005"/>
            <a:ext cx="2808312" cy="186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83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925" y="25503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Религия и мораль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Виктор\Downloads\Новая папка\aHR0cDovLzkwMGlnci5uZXQvZGF0YXMvb2JzY2hlc3R2b3puYW5pZS9PdHNlbmthLzAwMTItMDEyLVpvbG90b2UtcHJhdmlsby1ucmF2c3R2ZW5ub3N0aS5qcGc=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52872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36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353" y="65108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Милосердие и нравственные заповеди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95536" y="1369614"/>
            <a:ext cx="8229600" cy="5237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*Десять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заповедей 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буддизма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нравственность – </a:t>
            </a:r>
            <a:endParaRPr lang="ru-RU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основа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буддийского пути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);</a:t>
            </a:r>
          </a:p>
          <a:p>
            <a:pPr marL="0" indent="0">
              <a:buNone/>
            </a:pPr>
            <a:endParaRPr lang="ru-RU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*Десять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заповедей по </a:t>
            </a:r>
            <a:endParaRPr lang="ru-RU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Синодальному переводу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Библии (Декалог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);</a:t>
            </a:r>
          </a:p>
          <a:p>
            <a:pPr marL="0" indent="0">
              <a:buNone/>
            </a:pPr>
            <a:endParaRPr lang="ru-RU" sz="2800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*Благонравие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и порядочность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*… быть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совершенными, как 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совершен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Сам Небесный Отец</a:t>
            </a:r>
          </a:p>
        </p:txBody>
      </p:sp>
      <p:pic>
        <p:nvPicPr>
          <p:cNvPr id="15362" name="Picture 2" descr="C:\Users\Виктор\Downloads\Новая папка\cfbc5542739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083" y="1520788"/>
            <a:ext cx="2016225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Виктор\Downloads\Новая папка\Ne kto evrei, a chto evre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08" y="2276872"/>
            <a:ext cx="1368152" cy="203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Виктор\Downloads\Новая папка\28726394_1b5e4071d6d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076" y="3789040"/>
            <a:ext cx="2088232" cy="15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Виктор\Downloads\Новая папка\98210275_f661aa22ae9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60" y="5013176"/>
            <a:ext cx="1944216" cy="145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Цели курса: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86412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развитие представлений о значении нравственных норм и ценностей для достойной жизни личности, семьи, общества; </a:t>
            </a: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знакомство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с основными нормами светской и религиозной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морали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об исторической роли традиционных религий в становлении российской государственности; осознание ценности человеческой жизни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;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воспитание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нравственности, основанной на свободе совести и вероисповедания, духовных традициях народов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России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353" y="25503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Семья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Виктор\Downloads\Новая папка\0120-580x4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226" y="1140401"/>
            <a:ext cx="2304255" cy="172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95536" y="1126899"/>
            <a:ext cx="8229600" cy="5560264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Без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постоянного взаимного прощения и терпения жизнь в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семье невозможна.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000" i="1" dirty="0">
                <a:solidFill>
                  <a:schemeClr val="bg2">
                    <a:lumMod val="75000"/>
                  </a:schemeClr>
                </a:solidFill>
              </a:rPr>
              <a:t>(А. В. Кураев. Основы православной культуры</a:t>
            </a:r>
            <a:r>
              <a:rPr lang="ru-RU" sz="2000" i="1" dirty="0" smtClean="0">
                <a:solidFill>
                  <a:schemeClr val="bg2">
                    <a:lumMod val="75000"/>
                  </a:schemeClr>
                </a:solidFill>
              </a:rPr>
              <a:t>.)</a:t>
            </a:r>
          </a:p>
          <a:p>
            <a:pPr marL="0" indent="0">
              <a:buNone/>
            </a:pPr>
            <a:endParaRPr lang="ru-RU" sz="2000" i="1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У буддистов почитаются дети,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украшающие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старость своих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родителей, сполна отдающие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дочерний и сыновний долг отцу и матери.</a:t>
            </a:r>
          </a:p>
          <a:p>
            <a:pPr marL="0" indent="0">
              <a:buNone/>
            </a:pPr>
            <a:r>
              <a:rPr lang="ru-RU" sz="2000" i="1" dirty="0">
                <a:solidFill>
                  <a:schemeClr val="bg2">
                    <a:lumMod val="75000"/>
                  </a:schemeClr>
                </a:solidFill>
              </a:rPr>
              <a:t>(В. Л. </a:t>
            </a:r>
            <a:r>
              <a:rPr lang="ru-RU" sz="2000" i="1" dirty="0" err="1">
                <a:solidFill>
                  <a:schemeClr val="bg2">
                    <a:lumMod val="75000"/>
                  </a:schemeClr>
                </a:solidFill>
              </a:rPr>
              <a:t>Чимитдоржиев</a:t>
            </a:r>
            <a:r>
              <a:rPr lang="ru-RU" sz="2000" i="1" dirty="0">
                <a:solidFill>
                  <a:schemeClr val="bg2">
                    <a:lumMod val="75000"/>
                  </a:schemeClr>
                </a:solidFill>
              </a:rPr>
              <a:t>. Основы буддийской культуры</a:t>
            </a:r>
            <a:r>
              <a:rPr lang="ru-RU" sz="2000" i="1" dirty="0" smtClean="0">
                <a:solidFill>
                  <a:schemeClr val="bg2">
                    <a:lumMod val="75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ru-RU" sz="2000" i="1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У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мусульман принято с почтением </a:t>
            </a:r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относиться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не только к родителям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,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но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и к другим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старшим... </a:t>
            </a:r>
          </a:p>
          <a:p>
            <a:pPr marL="0" indent="0">
              <a:buNone/>
            </a:pPr>
            <a:r>
              <a:rPr lang="ru-RU" sz="2200" i="1" dirty="0" smtClean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ru-RU" sz="2200" i="1" dirty="0">
                <a:solidFill>
                  <a:schemeClr val="bg2">
                    <a:lumMod val="75000"/>
                  </a:schemeClr>
                </a:solidFill>
              </a:rPr>
              <a:t>Д. И. </a:t>
            </a:r>
            <a:r>
              <a:rPr lang="ru-RU" sz="2200" i="1" dirty="0" err="1">
                <a:solidFill>
                  <a:schemeClr val="bg2">
                    <a:lumMod val="75000"/>
                  </a:schemeClr>
                </a:solidFill>
              </a:rPr>
              <a:t>Латышина</a:t>
            </a:r>
            <a:r>
              <a:rPr lang="ru-RU" sz="2200" i="1" dirty="0">
                <a:solidFill>
                  <a:schemeClr val="bg2">
                    <a:lumMod val="75000"/>
                  </a:schemeClr>
                </a:solidFill>
              </a:rPr>
              <a:t>, М. Ф. </a:t>
            </a:r>
            <a:r>
              <a:rPr lang="ru-RU" sz="2200" i="1" dirty="0" err="1">
                <a:solidFill>
                  <a:schemeClr val="bg2">
                    <a:lumMod val="75000"/>
                  </a:schemeClr>
                </a:solidFill>
              </a:rPr>
              <a:t>Муртазин</a:t>
            </a:r>
            <a:r>
              <a:rPr lang="ru-RU" sz="2200" i="1" dirty="0">
                <a:solidFill>
                  <a:schemeClr val="bg2">
                    <a:lumMod val="75000"/>
                  </a:schemeClr>
                </a:solidFill>
              </a:rPr>
              <a:t>. </a:t>
            </a:r>
            <a:endParaRPr lang="ru-RU" sz="2200" i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200" i="1" dirty="0" smtClean="0">
                <a:solidFill>
                  <a:schemeClr val="bg2">
                    <a:lumMod val="75000"/>
                  </a:schemeClr>
                </a:solidFill>
              </a:rPr>
              <a:t>Основы </a:t>
            </a:r>
            <a:r>
              <a:rPr lang="ru-RU" sz="2200" i="1" dirty="0">
                <a:solidFill>
                  <a:schemeClr val="bg2">
                    <a:lumMod val="75000"/>
                  </a:schemeClr>
                </a:solidFill>
              </a:rPr>
              <a:t>исламской культуры</a:t>
            </a:r>
            <a:r>
              <a:rPr lang="ru-RU" sz="2200" i="1" dirty="0" smtClean="0">
                <a:solidFill>
                  <a:schemeClr val="bg2">
                    <a:lumMod val="75000"/>
                  </a:schemeClr>
                </a:solidFill>
              </a:rPr>
              <a:t>).</a:t>
            </a:r>
            <a:endParaRPr lang="ru-RU" sz="2200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387" name="Picture 3" descr="C:\Users\Виктор\Downloads\Новая папка\twr000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768" y="3308907"/>
            <a:ext cx="2090067" cy="142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Виктор Павлович\Desktop\мус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504" y="4667914"/>
            <a:ext cx="1897443" cy="202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88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353" y="25503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Святыни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95536" y="1126899"/>
            <a:ext cx="8229600" cy="5560264"/>
          </a:xfrm>
        </p:spPr>
        <p:txBody>
          <a:bodyPr>
            <a:normAutofit/>
          </a:bodyPr>
          <a:lstStyle/>
          <a:p>
            <a:endParaRPr lang="ru-RU" sz="2200" i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7410" name="Picture 2" descr="C:\Users\Виктор\Downloads\Новая папка\u31-28-1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501008"/>
            <a:ext cx="1876618" cy="287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Виктор\Downloads\Новая папка\11519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95" y="1556792"/>
            <a:ext cx="2781462" cy="209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Виктор\Downloads\Новая папка\a568d90413b92ab7af424abc5e80ad8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39" y="4221088"/>
            <a:ext cx="2991058" cy="19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Виктор\Downloads\Новая папка\gallery_4_10_3079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9" y="4628174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C:\Users\Виктор\Downloads\Новая папка\mekk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12776"/>
            <a:ext cx="2448272" cy="197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5" name="Picture 7" descr="C:\Users\Виктор\Downloads\Новая папка\3-liktur-turyi-v-izrail-ot-150-usd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586" y="908720"/>
            <a:ext cx="2596288" cy="197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C:\Users\Виктор\Downloads\Новая папка\9839441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177" y="2996952"/>
            <a:ext cx="1683237" cy="151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46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353" y="255036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изучения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95536" y="1126899"/>
            <a:ext cx="8229600" cy="5560264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познание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детьми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культуры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своего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народа,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страны;</a:t>
            </a:r>
          </a:p>
          <a:p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формирование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устойчивых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 нравственных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ценностей, </a:t>
            </a:r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патриотических убеждений;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восстановление функций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общеобразовательной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школы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как института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воспитания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и социализации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i="1" dirty="0">
                <a:solidFill>
                  <a:srgbClr val="C00000"/>
                </a:solidFill>
              </a:rPr>
              <a:t>Присутствие в современной школе знаний о религиях позволяет полноценно реализовать учебный и воспитательный потенциал гуманитарных дисциплин и реально осуществлять </a:t>
            </a:r>
            <a:r>
              <a:rPr lang="ru-RU" sz="2400" b="1" i="1" dirty="0">
                <a:solidFill>
                  <a:srgbClr val="C00000"/>
                </a:solidFill>
              </a:rPr>
              <a:t>духовно-нравственное воспитание.</a:t>
            </a:r>
            <a:endParaRPr lang="ru-RU" sz="2200" b="1" i="1" dirty="0">
              <a:solidFill>
                <a:srgbClr val="C00000"/>
              </a:solidFill>
            </a:endParaRPr>
          </a:p>
        </p:txBody>
      </p:sp>
      <p:pic>
        <p:nvPicPr>
          <p:cNvPr id="18434" name="Picture 2" descr="C:\Users\Виктор\Downloads\Новая папка\2-1-Private_Education_in_Marbell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08720"/>
            <a:ext cx="2890176" cy="190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Виктор\Downloads\Новая папка\Depositphotos_10419775_s8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64904"/>
            <a:ext cx="281535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Виктор\Downloads\Новая папка\geschichtomat_workshop_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213" y="3645024"/>
            <a:ext cx="251776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01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Задачи курса: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28641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знакомство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обучающихся с основами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мировых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религиозных культур и светской этики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;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развитие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представлений младшего подростка о значении нравственных норм и ценностей для достойной жизни личности, семьи, общества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;</a:t>
            </a:r>
          </a:p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обобщение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знаний, понятий и представлений о духовной культуре и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морали, формирование ценностно-смысловых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мировоззренческих основ, обеспечивающих целостное восприятие отечественной истории и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культуры;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развитие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способностей младших школьников к общению в полиэтнической и многоконфессиональной среде на основе взаимного уважения и диалога во имя общественного мира и согласия.</a:t>
            </a:r>
          </a:p>
        </p:txBody>
      </p:sp>
      <p:pic>
        <p:nvPicPr>
          <p:cNvPr id="7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65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Оценка результатов :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0852" y="1268760"/>
            <a:ext cx="8229600" cy="52377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При преподавании курса ОРКСЭ предполагается </a:t>
            </a: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безотметочная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система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оценки. </a:t>
            </a: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u="sng" dirty="0" smtClean="0">
                <a:solidFill>
                  <a:schemeClr val="bg2">
                    <a:lumMod val="75000"/>
                  </a:schemeClr>
                </a:solidFill>
              </a:rPr>
              <a:t>Оценка </a:t>
            </a:r>
            <a:r>
              <a:rPr lang="ru-RU" u="sng" dirty="0">
                <a:solidFill>
                  <a:schemeClr val="bg2">
                    <a:lumMod val="75000"/>
                  </a:schemeClr>
                </a:solidFill>
              </a:rPr>
              <a:t>результатов </a:t>
            </a:r>
            <a:endParaRPr lang="ru-RU" u="sng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образования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детей по модулям предусмотрена в основном в рамках последнего, завершающего раздела курса, </a:t>
            </a:r>
            <a:r>
              <a:rPr lang="ru-RU" u="sng" dirty="0">
                <a:solidFill>
                  <a:schemeClr val="bg2">
                    <a:lumMod val="75000"/>
                  </a:schemeClr>
                </a:solidFill>
              </a:rPr>
              <a:t>в форме индивидуальных и коллективных творческих работ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 учащихся и их обсуждения в классе.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020272" y="1700808"/>
            <a:ext cx="1072208" cy="175260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r">
              <a:buNone/>
            </a:pPr>
            <a:r>
              <a:rPr lang="ru-RU" sz="15300" b="1" i="1" dirty="0" smtClean="0">
                <a:solidFill>
                  <a:schemeClr val="bg2">
                    <a:lumMod val="75000"/>
                  </a:schemeClr>
                </a:solidFill>
              </a:rPr>
              <a:t>5</a:t>
            </a:r>
            <a:r>
              <a:rPr lang="ru-RU" sz="120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endParaRPr lang="ru-RU" dirty="0"/>
          </a:p>
        </p:txBody>
      </p:sp>
      <p:sp>
        <p:nvSpPr>
          <p:cNvPr id="4" name="Знак запрета 3"/>
          <p:cNvSpPr/>
          <p:nvPr/>
        </p:nvSpPr>
        <p:spPr>
          <a:xfrm>
            <a:off x="6660232" y="1412776"/>
            <a:ext cx="1980220" cy="1944216"/>
          </a:xfrm>
          <a:prstGeom prst="noSmoking">
            <a:avLst>
              <a:gd name="adj" fmla="val 585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7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107504" y="116632"/>
            <a:ext cx="8808653" cy="106889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7" y="293890"/>
            <a:ext cx="7479349" cy="714380"/>
          </a:xfrm>
        </p:spPr>
        <p:txBody>
          <a:bodyPr>
            <a:noAutofit/>
          </a:bodyPr>
          <a:lstStyle/>
          <a:p>
            <a:r>
              <a:rPr lang="ru-RU" sz="2800" dirty="0" smtClean="0">
                <a:effectLst/>
              </a:rPr>
              <a:t>Модуль</a:t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 </a:t>
            </a:r>
            <a:r>
              <a:rPr lang="ru-RU" sz="2800" dirty="0">
                <a:effectLst/>
              </a:rPr>
              <a:t>«Основы мировых религиозных культур»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5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трелка вниз 27"/>
          <p:cNvSpPr/>
          <p:nvPr/>
        </p:nvSpPr>
        <p:spPr>
          <a:xfrm>
            <a:off x="4007774" y="1185528"/>
            <a:ext cx="1008112" cy="55558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нутый угол 25"/>
          <p:cNvSpPr/>
          <p:nvPr/>
        </p:nvSpPr>
        <p:spPr>
          <a:xfrm>
            <a:off x="371877" y="1421655"/>
            <a:ext cx="8424936" cy="1368152"/>
          </a:xfrm>
          <a:prstGeom prst="foldedCorne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одержимое 2"/>
          <p:cNvSpPr>
            <a:spLocks noGrp="1"/>
          </p:cNvSpPr>
          <p:nvPr>
            <p:ph idx="1"/>
          </p:nvPr>
        </p:nvSpPr>
        <p:spPr>
          <a:xfrm>
            <a:off x="419721" y="1529667"/>
            <a:ext cx="8329247" cy="115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bg2">
                    <a:lumMod val="75000"/>
                  </a:schemeClr>
                </a:solidFill>
              </a:rPr>
              <a:t>введение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 «Духовные ценности и 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нравственные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идеалы в 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жизни человека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и общества» </a:t>
            </a:r>
            <a:r>
              <a:rPr lang="ru-RU" sz="2800" b="1" dirty="0">
                <a:solidFill>
                  <a:srgbClr val="C00000"/>
                </a:solidFill>
              </a:rPr>
              <a:t>(урок 1)</a:t>
            </a:r>
          </a:p>
        </p:txBody>
      </p:sp>
      <p:sp>
        <p:nvSpPr>
          <p:cNvPr id="29" name="Загнутый угол 28"/>
          <p:cNvSpPr/>
          <p:nvPr/>
        </p:nvSpPr>
        <p:spPr>
          <a:xfrm>
            <a:off x="391601" y="2930611"/>
            <a:ext cx="8424936" cy="1368152"/>
          </a:xfrm>
          <a:prstGeom prst="foldedCorne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одержимое 2"/>
          <p:cNvSpPr txBox="1">
            <a:spLocks/>
          </p:cNvSpPr>
          <p:nvPr/>
        </p:nvSpPr>
        <p:spPr>
          <a:xfrm>
            <a:off x="439445" y="3038623"/>
            <a:ext cx="8329247" cy="1152128"/>
          </a:xfrm>
          <a:prstGeom prst="rect">
            <a:avLst/>
          </a:prstGeom>
        </p:spPr>
        <p:txBody>
          <a:bodyPr>
            <a:norm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«Основы мировых религиозных культур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»</a:t>
            </a:r>
          </a:p>
          <a:p>
            <a:pPr marL="0" indent="0" algn="r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(урок 2-29)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1" name="Загнутый угол 30"/>
          <p:cNvSpPr/>
          <p:nvPr/>
        </p:nvSpPr>
        <p:spPr>
          <a:xfrm>
            <a:off x="391600" y="4426516"/>
            <a:ext cx="8424936" cy="1368152"/>
          </a:xfrm>
          <a:prstGeom prst="foldedCorne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одержимое 2"/>
          <p:cNvSpPr txBox="1">
            <a:spLocks/>
          </p:cNvSpPr>
          <p:nvPr/>
        </p:nvSpPr>
        <p:spPr>
          <a:xfrm>
            <a:off x="439444" y="4534528"/>
            <a:ext cx="8329247" cy="1152128"/>
          </a:xfrm>
          <a:prstGeom prst="rect">
            <a:avLst/>
          </a:prstGeom>
        </p:spPr>
        <p:txBody>
          <a:bodyPr>
            <a:norm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«Духовные традиции многонационального народа России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»                                                </a:t>
            </a:r>
            <a:r>
              <a:rPr lang="ru-RU" sz="2800" b="1" dirty="0" smtClean="0">
                <a:solidFill>
                  <a:srgbClr val="C00000"/>
                </a:solidFill>
              </a:rPr>
              <a:t>(урок 30)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4" name="Прямоугольник с одним вырезанным углом 33"/>
          <p:cNvSpPr/>
          <p:nvPr/>
        </p:nvSpPr>
        <p:spPr>
          <a:xfrm>
            <a:off x="5148064" y="5673848"/>
            <a:ext cx="3380441" cy="1039184"/>
          </a:xfrm>
          <a:prstGeom prst="snip1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220072" y="5777941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Проектная</a:t>
            </a:r>
          </a:p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деятельность</a:t>
            </a:r>
            <a:endParaRPr lang="ru-RU" sz="24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7024207" y="5686656"/>
            <a:ext cx="16522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(4 часа)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95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820" y="116632"/>
            <a:ext cx="8229600" cy="129044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Темы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уроков</a:t>
            </a:r>
            <a:b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основные понятия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69614"/>
            <a:ext cx="8229600" cy="5237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«</a:t>
            </a: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Россия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 – наша Родина»</a:t>
            </a:r>
          </a:p>
          <a:p>
            <a:pPr marL="0" indent="0">
              <a:buNone/>
            </a:pPr>
            <a:endParaRPr lang="ru-RU" sz="2800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Какие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народы 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живут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на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территории России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Наша страна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многонациональна</a:t>
            </a:r>
          </a:p>
          <a:p>
            <a:pPr marL="0" indent="0">
              <a:buNone/>
            </a:pPr>
            <a:endParaRPr lang="ru-RU" sz="28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Что такое «духовный мир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»,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   «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духовная культура»</a:t>
            </a:r>
          </a:p>
          <a:p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Российские писатели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,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    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художники, композиторы.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Виктор\Desktop\68554-p0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36913"/>
            <a:ext cx="3277818" cy="1962798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Виктор\Desktop\russia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603" y="1412776"/>
            <a:ext cx="2093075" cy="139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Виктор\Desktop\8725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722" y="3699611"/>
            <a:ext cx="1676972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Виктор\Desktop\104523548_add926fafd36fcecf7692167ab05280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768" y="4703044"/>
            <a:ext cx="2062026" cy="198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83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01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 и религия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69614"/>
            <a:ext cx="8229600" cy="523777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Первобытные верования</a:t>
            </a:r>
          </a:p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Традиционные</a:t>
            </a:r>
          </a:p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Мировые религии</a:t>
            </a:r>
          </a:p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Национальные религии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Виктор\Desktop\2046774ff9d5eab5a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048388"/>
            <a:ext cx="2122338" cy="195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Виктор\Desktop\5103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120" y="3789040"/>
            <a:ext cx="2064320" cy="275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Виктор\Desktop\bigstock_A_World_Of_Faith_8544109-500x5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212017"/>
            <a:ext cx="2830388" cy="283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26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01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Культурные ценности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69614"/>
            <a:ext cx="8229600" cy="5237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картины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храмы,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музыкальные произведения, христианские псалмы, исламские песнопения, горловое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пение…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Виктор\Downloads\Новая папка\9188114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3331971" cy="221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Виктор\Downloads\Новая папка\422945_248179498599163_187108944706219_596356_1741236808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532411"/>
            <a:ext cx="2467695" cy="185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Виктор\Downloads\Новая папка\112363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68960"/>
            <a:ext cx="1679611" cy="222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Виктор\Downloads\Новая папка\34B8D162-70B7-47F5-AB84-3667BADB23CA_cx0_cy0_cw0_w800_r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865" y="5157192"/>
            <a:ext cx="2490717" cy="140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Виктор\Downloads\Новая папка\k_YFeAqg-4NjP8AqIQvsZg-poster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480" y="3330873"/>
            <a:ext cx="2007329" cy="196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89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01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Возникновение религий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69614"/>
            <a:ext cx="8229600" cy="52377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Иудаизм 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Христианство	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</a:t>
            </a: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                   Ислам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                 Буддизм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" name="Picture 2" descr="C:\Users\Виктор\Desktop\0010-002-Kurs-ORKSE-i-nash-r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5036"/>
            <a:ext cx="1149682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Виктор\Downloads\Новая папка\73795200_moisebrisetabl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94" y="1411850"/>
            <a:ext cx="1800200" cy="230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Виктор\Downloads\Новая папка\1183434563_767de7f1de[1][4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94" y="4027956"/>
            <a:ext cx="1800200" cy="249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Виктор\Downloads\Новая папка\jesusthegoodshepher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364246"/>
            <a:ext cx="2016223" cy="240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Виктор\Downloads\Новая папка\983944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52936"/>
            <a:ext cx="2358652" cy="212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Виктор Павлович\Desktop\133457465962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018" y="4608016"/>
            <a:ext cx="1963212" cy="196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03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231</TotalTime>
  <Words>567</Words>
  <Application>Microsoft Office PowerPoint</Application>
  <PresentationFormat>Экран (4:3)</PresentationFormat>
  <Paragraphs>175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Литейная</vt:lpstr>
      <vt:lpstr>Основы мировых религиозных культур</vt:lpstr>
      <vt:lpstr>Цели курса:</vt:lpstr>
      <vt:lpstr>Задачи курса:</vt:lpstr>
      <vt:lpstr>Оценка результатов :</vt:lpstr>
      <vt:lpstr>Модуль  «Основы мировых религиозных культур»</vt:lpstr>
      <vt:lpstr>Темы уроков  и основные понятия:</vt:lpstr>
      <vt:lpstr>Культура и религия:</vt:lpstr>
      <vt:lpstr>Культурные ценности:</vt:lpstr>
      <vt:lpstr>Возникновение религий:</vt:lpstr>
      <vt:lpstr>Священные книги:</vt:lpstr>
      <vt:lpstr>Добро и зло:</vt:lpstr>
      <vt:lpstr>Священные сооружения:</vt:lpstr>
      <vt:lpstr>Искусство в религиозной культуре:</vt:lpstr>
      <vt:lpstr>Ритуалы и традиции :</vt:lpstr>
      <vt:lpstr>Ритуалы и традиции :</vt:lpstr>
      <vt:lpstr>Ритуалы и традиции :</vt:lpstr>
      <vt:lpstr>Ритуалы и традиции :</vt:lpstr>
      <vt:lpstr>Религия и мораль:</vt:lpstr>
      <vt:lpstr>Милосердие и нравственные заповеди:</vt:lpstr>
      <vt:lpstr>Семья:</vt:lpstr>
      <vt:lpstr>Святыни:</vt:lpstr>
      <vt:lpstr>Результаты изучения: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Виктор Маслаков</dc:creator>
  <cp:lastModifiedBy>Виктор</cp:lastModifiedBy>
  <cp:revision>42</cp:revision>
  <dcterms:modified xsi:type="dcterms:W3CDTF">2014-11-20T17:48:03Z</dcterms:modified>
</cp:coreProperties>
</file>