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3" r:id="rId4"/>
    <p:sldId id="264" r:id="rId5"/>
    <p:sldId id="258" r:id="rId6"/>
    <p:sldId id="262" r:id="rId7"/>
    <p:sldId id="261" r:id="rId8"/>
    <p:sldId id="260" r:id="rId9"/>
    <p:sldId id="259" r:id="rId10"/>
    <p:sldId id="269" r:id="rId11"/>
    <p:sldId id="268" r:id="rId12"/>
    <p:sldId id="267" r:id="rId13"/>
    <p:sldId id="266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8301C-C9E6-4C61-B6C6-5F81094B2B04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CAF0D-3E13-4C47-9B2C-32E0A83DD5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7BB9-B7C2-4F44-9453-C4474696AAE0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F5E9D-EEAA-41B4-B622-B3A12C965B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51E3A-0DA5-4096-9875-BF7564CDBFDA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B9C4B-59B6-4541-81D4-8E1951F547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780D8-A6EE-4393-AAA0-00EF9A433D58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89F1E-6B81-4CDE-8E97-036A6BAF4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672DC-0B1D-4EEE-924B-D80CBB49D75E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48D24-4034-4B7B-8CA9-BC4DE94B1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B9D84-E2A5-4272-A3EE-335764CB9636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8B0B8-CD23-4241-B9FB-9D4672416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A6533-5068-4FDF-9C37-C934964AC07E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838EA-D4B4-4C76-A48D-A09FF160F3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8D239-4488-4AB2-9FA5-71FC4C7BBD9E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547C7-7F41-4A03-9F0E-6C65A6DC4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D2BD-23DE-429C-B29C-A4AC285D2356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300C6-EADC-4022-A0FC-A2BA6D8EC8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37EA6-2AFE-4EDA-8323-84EBFC9BA47F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B489C-3051-47CA-ABBF-4ACE7CCD85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C613C-D34F-4BFE-92B7-2EF1C96EC0FC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E391B-8C0F-4616-B450-D7526DF8D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D69D68-4969-4D3D-AB03-A0BA459FCC1B}" type="datetimeFigureOut">
              <a:rPr lang="ru-RU"/>
              <a:pPr>
                <a:defRPr/>
              </a:pPr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7C97AD-45EE-4E6E-803C-9DA828E224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Рисунок 10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31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22761" y="1429556"/>
            <a:ext cx="3013656" cy="244698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Выбираем модуль</a:t>
            </a:r>
            <a:b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ОРКСЭ</a:t>
            </a:r>
          </a:p>
        </p:txBody>
      </p:sp>
      <p:sp>
        <p:nvSpPr>
          <p:cNvPr id="13316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898900" y="3981450"/>
            <a:ext cx="5151438" cy="485775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r>
              <a:rPr lang="ru-RU" sz="2000" b="1" dirty="0"/>
              <a:t>Родительский выбор</a:t>
            </a:r>
          </a:p>
          <a:p>
            <a:r>
              <a:rPr lang="ru-RU" sz="2000" b="1" dirty="0">
                <a:latin typeface="Arial" charset="0"/>
              </a:rPr>
              <a:t>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>
                <a:latin typeface="Times New Roman" pitchFamily="18" charset="0"/>
                <a:cs typeface="Times New Roman" pitchFamily="18" charset="0"/>
              </a:rPr>
              <a:t>О чем ? </a:t>
            </a: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 bwMode="auto">
          <a:xfrm>
            <a:off x="1184275" y="1825625"/>
            <a:ext cx="6453188" cy="4214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Курс знакомит с основами православной культуры, раскрывает её значение в формировании российского государства и общества, а также ее роль в формировании личности человека, его отношения к миру и людям, поведения в повседневной жизни.</a:t>
            </a:r>
          </a:p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108075" y="365125"/>
            <a:ext cx="6373813" cy="1025525"/>
          </a:xfrm>
        </p:spPr>
        <p:txBody>
          <a:bodyPr/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Традиционные религии </a:t>
            </a:r>
            <a:br>
              <a:rPr lang="ru-RU" b="1">
                <a:latin typeface="Times New Roman" pitchFamily="18" charset="0"/>
                <a:cs typeface="Times New Roman" pitchFamily="18" charset="0"/>
              </a:rPr>
            </a:br>
            <a:r>
              <a:rPr lang="ru-RU" b="1">
                <a:latin typeface="Times New Roman" pitchFamily="18" charset="0"/>
                <a:cs typeface="Times New Roman" pitchFamily="18" charset="0"/>
              </a:rPr>
              <a:t>России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07582" y="1959750"/>
            <a:ext cx="1959844" cy="2606176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3324719" y="1959751"/>
            <a:ext cx="1940768" cy="2606175"/>
          </a:xfrm>
          <a:effectLst>
            <a:glow>
              <a:schemeClr val="accent1"/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1550" y="1959750"/>
            <a:ext cx="2003498" cy="2606175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952500" y="365125"/>
            <a:ext cx="7562850" cy="1282700"/>
          </a:xfrm>
        </p:spPr>
        <p:txBody>
          <a:bodyPr/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Основы мировых религиозных культур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2500" y="1825625"/>
            <a:ext cx="6284913" cy="4278313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 знакомит с вопросами возникновения и истории важнейших религий мира, с их взаимоотношением с культурой и этикой, воздействием на искусство, ролью в жизни людей</a:t>
            </a:r>
            <a:r>
              <a:rPr lang="ru-RU" sz="2400" dirty="0"/>
              <a:t>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дублирует ОДНКНР в 5 классе,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 введен в 2016 году !!!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4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83370" y="3643043"/>
            <a:ext cx="1854558" cy="2443586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>
                <a:latin typeface="Times New Roman" pitchFamily="18" charset="0"/>
                <a:cs typeface="Times New Roman" pitchFamily="18" charset="0"/>
              </a:rPr>
              <a:t>Основы светской этики </a:t>
            </a: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 bwMode="auto">
          <a:xfrm>
            <a:off x="1068388" y="1825625"/>
            <a:ext cx="6581775" cy="38544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charset="0"/>
              <a:buNone/>
            </a:pPr>
            <a:endParaRPr lang="ru-RU" sz="2400" b="1"/>
          </a:p>
          <a:p>
            <a:pPr marL="0" indent="0">
              <a:buFont typeface="Arial" charset="0"/>
              <a:buNone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346574" y="1690689"/>
            <a:ext cx="3255736" cy="4352591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>
                <a:latin typeface="Times New Roman" pitchFamily="18" charset="0"/>
                <a:cs typeface="Times New Roman" pitchFamily="18" charset="0"/>
              </a:rPr>
              <a:t>О чем ? </a:t>
            </a:r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 bwMode="auto">
          <a:xfrm>
            <a:off x="1144588" y="1787525"/>
            <a:ext cx="6389687" cy="42275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 Нравственности </a:t>
            </a:r>
          </a:p>
          <a:p>
            <a:pPr>
              <a:lnSpc>
                <a:spcPct val="150000"/>
              </a:lnSpc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 семейных ценностях</a:t>
            </a:r>
          </a:p>
          <a:p>
            <a:pPr>
              <a:lnSpc>
                <a:spcPct val="150000"/>
              </a:lnSpc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 добре и зле</a:t>
            </a:r>
          </a:p>
          <a:p>
            <a:pPr>
              <a:lnSpc>
                <a:spcPct val="150000"/>
              </a:lnSpc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Об идеалах </a:t>
            </a:r>
          </a:p>
          <a:p>
            <a:pPr>
              <a:lnSpc>
                <a:spcPct val="150000"/>
              </a:lnSpc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 выборе  </a:t>
            </a:r>
          </a:p>
          <a:p>
            <a:pPr>
              <a:lnSpc>
                <a:spcPct val="150000"/>
              </a:lnSpc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 том, что такое дружба</a:t>
            </a:r>
          </a:p>
          <a:p>
            <a:pPr>
              <a:lnSpc>
                <a:spcPct val="150000"/>
              </a:lnSpc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 Родине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Преемственность образования </a:t>
            </a:r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4 класс 1 час в неделю – ОРКСЭ</a:t>
            </a:r>
          </a:p>
          <a:p>
            <a:pPr>
              <a:lnSpc>
                <a:spcPct val="150000"/>
              </a:lnSpc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5 класс 1 час в неделю – ОДНКР</a:t>
            </a:r>
          </a:p>
          <a:p>
            <a:pPr>
              <a:lnSpc>
                <a:spcPct val="150000"/>
              </a:lnSpc>
            </a:pPr>
            <a:r>
              <a:rPr lang="ru-RU" sz="3200" b="1">
                <a:latin typeface="Times New Roman" pitchFamily="18" charset="0"/>
                <a:cs typeface="Times New Roman" pitchFamily="18" charset="0"/>
              </a:rPr>
              <a:t>6-9 класс 1 час в неделю обществознание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 rtlCol="0">
            <a:normAutofit/>
          </a:bodyPr>
          <a:lstStyle/>
          <a:p>
            <a:pPr marL="0" lvl="8" fontAlgn="auto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НОРМАТИВНЫЕ ОСНОВАНИЯ</a:t>
            </a:r>
            <a:b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</a:br>
            <a:endParaRPr lang="ru-RU" sz="4000" dirty="0">
              <a:solidFill>
                <a:sysClr val="windowText" lastClr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1088" y="1825625"/>
            <a:ext cx="6400800" cy="4292600"/>
          </a:xfrm>
        </p:spPr>
        <p:txBody>
          <a:bodyPr>
            <a:normAutofit lnSpcReduction="10000"/>
          </a:bodyPr>
          <a:lstStyle/>
          <a:p>
            <a:pPr algn="ctr" fontAlgn="auto">
              <a:lnSpc>
                <a:spcPct val="115000"/>
              </a:lnSpc>
              <a:spcAft>
                <a:spcPts val="0"/>
              </a:spcAft>
              <a:buClr>
                <a:srgbClr val="440044"/>
              </a:buClr>
              <a:buFont typeface="Arial" panose="020B0604020202020204" pitchFamily="34" charset="0"/>
              <a:buChar char="•"/>
              <a:defRPr/>
            </a:pP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auto">
              <a:lnSpc>
                <a:spcPct val="115000"/>
              </a:lnSpc>
              <a:spcAft>
                <a:spcPts val="0"/>
              </a:spcAft>
              <a:buClr>
                <a:srgbClr val="440044"/>
              </a:buClr>
              <a:buSzPct val="118000"/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Распоряжение Правительства Российской Федерации от 28.01.2012 № 84-р «Об утверждении плана мероприятий по введению с 2012/2013 учебного года во всех субъектах РФ комплексного учебного курса ОРКСЭ для общеобразовательных учреждений».</a:t>
            </a:r>
          </a:p>
          <a:p>
            <a:pPr fontAlgn="auto">
              <a:lnSpc>
                <a:spcPct val="115000"/>
              </a:lnSpc>
              <a:spcAft>
                <a:spcPts val="0"/>
              </a:spcAft>
              <a:buClr>
                <a:srgbClr val="440044"/>
              </a:buClr>
              <a:buFont typeface="Arial" panose="020B0604020202020204" pitchFamily="34" charset="0"/>
              <a:buChar char="•"/>
              <a:defRPr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auto">
              <a:lnSpc>
                <a:spcPct val="115000"/>
              </a:lnSpc>
              <a:spcAft>
                <a:spcPts val="0"/>
              </a:spcAft>
              <a:buClr>
                <a:srgbClr val="440044"/>
              </a:buClr>
              <a:buFont typeface="Arial" panose="020B0604020202020204" pitchFamily="34" charset="0"/>
              <a:buChar char="•"/>
              <a:defRPr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7583" y="365127"/>
            <a:ext cx="6774288" cy="1141702"/>
          </a:xfrm>
        </p:spPr>
        <p:txBody>
          <a:bodyPr rtlCol="0">
            <a:normAutofit fontScale="90000"/>
          </a:bodyPr>
          <a:lstStyle/>
          <a:p>
            <a:pPr marL="0" lvl="8" fontAlgn="auto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НОРМАТИВНЫЕ ОСНОВАНИЯ</a:t>
            </a:r>
            <a:br>
              <a:rPr lang="ru-RU" altLang="ru-RU" sz="16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</a:br>
            <a:endParaRPr lang="ru-RU" sz="1800" dirty="0">
              <a:solidFill>
                <a:sysClr val="windowText" lastClr="000000"/>
              </a:solidFill>
            </a:endParaRP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 bwMode="auto">
          <a:xfrm>
            <a:off x="1108075" y="1825625"/>
            <a:ext cx="6464300" cy="40735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Письмо Департамента государственной политики в сфере общего образования Министерства образования и науки Российской Федерации от 22.08.2012 № 08-250 «О введении учебного курса ОРКСЭ»</a:t>
            </a:r>
          </a:p>
          <a:p>
            <a:endParaRPr lang="ru-RU"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800" y="365125"/>
            <a:ext cx="6761163" cy="12065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НОРМАТИВНЫЕ ОСНОВАНИЯ</a:t>
            </a:r>
            <a:br>
              <a:rPr lang="ru-RU" alt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2988" y="1825625"/>
            <a:ext cx="6388100" cy="4240213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Приказ </a:t>
            </a:r>
            <a:r>
              <a:rPr lang="ru-RU" alt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Минобрнауки</a:t>
            </a: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России от 18.12.2012 № 1060 «О внесении изменений в федеральный государственный образовательный стандарт начального общего образования, утвержденный приказом Министерства образования и науки   (изменение названия предметной области - «Основы религиозных культур и светской этики»)                                                                                  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1196975" y="352425"/>
            <a:ext cx="5911850" cy="1166813"/>
          </a:xfrm>
        </p:spPr>
        <p:txBody>
          <a:bodyPr/>
          <a:lstStyle/>
          <a:p>
            <a:r>
              <a:rPr lang="ru-RU" b="1"/>
              <a:t>Д.А.Медведев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8388" y="1825625"/>
            <a:ext cx="6516687" cy="4549775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«Прошу обеспечить решение организационных и финансовых вопросов, касающихся введения (в 2010 г. в 19 субъектах Российской Федерации, а с 2012 года - во всех субъектах Российской Федерации) в общеобразовательных учреждениях новых предметов: основы православной культуры, основы исламской культуры, основы буддийской культуры, основы иудейской культуры, основы мировых религиозных культур и основы светской этики – для изучения учащимися по их выбору или по выбору их родителей (законных представителей)».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162800" cy="1206500"/>
          </a:xfrm>
        </p:spPr>
        <p:txBody>
          <a:bodyPr/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Цель комплексного учебного курса ОРКСЭ: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 bwMode="auto">
          <a:xfrm>
            <a:off x="1262063" y="1825625"/>
            <a:ext cx="6194425" cy="40862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духовно-нравственное воспитание учащихся; </a:t>
            </a:r>
          </a:p>
          <a:p>
            <a:pPr>
              <a:spcAft>
                <a:spcPts val="6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формирование поликультурной компетентности: </a:t>
            </a:r>
          </a:p>
          <a:p>
            <a:pPr>
              <a:spcAft>
                <a:spcPts val="6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-знание и принятие человеком </a:t>
            </a:r>
          </a:p>
          <a:p>
            <a:pPr>
              <a:spcAft>
                <a:spcPts val="6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культурного и религиозного разнообразия мира;</a:t>
            </a:r>
          </a:p>
          <a:p>
            <a:pPr>
              <a:spcAft>
                <a:spcPts val="6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-доброжелательное отношение </a:t>
            </a:r>
          </a:p>
          <a:p>
            <a:pPr>
              <a:spcAft>
                <a:spcPts val="600"/>
              </a:spcAft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к носителям той или иной культуры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Культурологический принцип:</a:t>
            </a: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 bwMode="auto">
          <a:xfrm>
            <a:off x="1249363" y="1825625"/>
            <a:ext cx="6323012" cy="404653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Курс является культурологическим и направлен на развитие у школьников  4-х классов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также своей сопричастности к ним. 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Курс состоит из 6 модулей: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488" y="1825625"/>
            <a:ext cx="6554787" cy="3970338"/>
          </a:xfrm>
        </p:spPr>
        <p:txBody>
          <a:bodyPr/>
          <a:lstStyle/>
          <a:p>
            <a:pPr marL="514350" indent="-514350" algn="just"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altLang="zh-CN" sz="2400" b="1" dirty="0"/>
              <a:t>Основы  православной культуры.</a:t>
            </a:r>
          </a:p>
          <a:p>
            <a:pPr marL="514350" indent="-514350" algn="just"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altLang="zh-CN" sz="2400" b="1" dirty="0"/>
              <a:t>Основы  исламской культуры.</a:t>
            </a:r>
          </a:p>
          <a:p>
            <a:pPr marL="514350" indent="-514350" algn="just"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altLang="zh-CN" sz="2400" b="1" dirty="0"/>
              <a:t>Основы  буддийской культуры.</a:t>
            </a:r>
          </a:p>
          <a:p>
            <a:pPr marL="514350" indent="-514350" algn="just"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altLang="zh-CN" sz="2400" b="1" dirty="0"/>
              <a:t>Основы  иудейской  культуры.</a:t>
            </a:r>
          </a:p>
          <a:p>
            <a:pPr marL="514350" indent="-514350"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altLang="zh-CN" sz="2400" b="1" dirty="0"/>
              <a:t>Основы мировых религиозных культур.</a:t>
            </a:r>
          </a:p>
          <a:p>
            <a:pPr marL="514350" indent="-514350" algn="just"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altLang="zh-CN" sz="2400" b="1" dirty="0"/>
              <a:t>Основы светской этики.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71472" y="5000636"/>
            <a:ext cx="999704" cy="1328509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85918" y="5000636"/>
            <a:ext cx="1017110" cy="1352540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017770" y="5000636"/>
            <a:ext cx="1008995" cy="1352540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56467" y="5016012"/>
            <a:ext cx="1027945" cy="1337164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565641" y="5016012"/>
            <a:ext cx="1027680" cy="1354082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856839" y="5000636"/>
            <a:ext cx="1012852" cy="1354081"/>
          </a:xfrm>
          <a:prstGeom prst="rect">
            <a:avLst/>
          </a:prstGeom>
          <a:effectLst>
            <a:glow>
              <a:schemeClr val="accent1"/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240588" cy="1244600"/>
          </a:xfrm>
        </p:spPr>
        <p:txBody>
          <a:bodyPr/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Основы православной культуры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395470" y="1709688"/>
            <a:ext cx="3389201" cy="4510808"/>
          </a:xfrm>
          <a:effectLst>
            <a:glow>
              <a:schemeClr val="accent1"/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455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Выбираем модуль ОРКСЭ</vt:lpstr>
      <vt:lpstr>НОРМАТИВНЫЕ ОСНОВАНИЯ </vt:lpstr>
      <vt:lpstr>НОРМАТИВНЫЕ ОСНОВАНИЯ </vt:lpstr>
      <vt:lpstr>НОРМАТИВНЫЕ ОСНОВАНИЯ </vt:lpstr>
      <vt:lpstr>Д.А.Медведев </vt:lpstr>
      <vt:lpstr>Цель комплексного учебного курса ОРКСЭ:</vt:lpstr>
      <vt:lpstr>Культурологический принцип:</vt:lpstr>
      <vt:lpstr>Курс состоит из 6 модулей:</vt:lpstr>
      <vt:lpstr>Основы православной культуры </vt:lpstr>
      <vt:lpstr>О чем ? </vt:lpstr>
      <vt:lpstr>Традиционные религии  России</vt:lpstr>
      <vt:lpstr>Основы мировых религиозных культур </vt:lpstr>
      <vt:lpstr>Основы светской этики </vt:lpstr>
      <vt:lpstr>О чем ? </vt:lpstr>
      <vt:lpstr>Преемственность образования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Елена Андреевна</cp:lastModifiedBy>
  <cp:revision>48</cp:revision>
  <dcterms:created xsi:type="dcterms:W3CDTF">2014-11-21T11:00:06Z</dcterms:created>
  <dcterms:modified xsi:type="dcterms:W3CDTF">2022-04-18T18:55:24Z</dcterms:modified>
</cp:coreProperties>
</file>